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11"/>
  </p:handoutMasterIdLst>
  <p:sldIdLst>
    <p:sldId id="270" r:id="rId2"/>
    <p:sldId id="279" r:id="rId3"/>
    <p:sldId id="271" r:id="rId4"/>
    <p:sldId id="278" r:id="rId5"/>
    <p:sldId id="274" r:id="rId6"/>
    <p:sldId id="273" r:id="rId7"/>
    <p:sldId id="275" r:id="rId8"/>
    <p:sldId id="277" r:id="rId9"/>
    <p:sldId id="280" r:id="rId1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FF99FF"/>
    <a:srgbClr val="FF0000"/>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79" autoAdjust="0"/>
    <p:restoredTop sz="93804" autoAdjust="0"/>
  </p:normalViewPr>
  <p:slideViewPr>
    <p:cSldViewPr>
      <p:cViewPr varScale="1">
        <p:scale>
          <a:sx n="120" d="100"/>
          <a:sy n="120" d="100"/>
        </p:scale>
        <p:origin x="3990" y="108"/>
      </p:cViewPr>
      <p:guideLst>
        <p:guide orient="horz" pos="2880"/>
        <p:guide pos="2160"/>
      </p:guideLst>
    </p:cSldViewPr>
  </p:slideViewPr>
  <p:notesTextViewPr>
    <p:cViewPr>
      <p:scale>
        <a:sx n="100" d="100"/>
        <a:sy n="100" d="100"/>
      </p:scale>
      <p:origin x="0" y="0"/>
    </p:cViewPr>
  </p:notesTextViewPr>
  <p:notesViewPr>
    <p:cSldViewPr>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2026/3/27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35C1E978-A3B9-4673-8199-379729392307}" type="slidenum">
              <a:rPr lang="en-US" altLang="ja-JP" smtClean="0"/>
              <a:pPr>
                <a:defRPr/>
              </a:pPr>
              <a:t>‹#›</a:t>
            </a:fld>
            <a:endParaRPr lang="en-US" altLang="ja-JP" dirty="0"/>
          </a:p>
        </p:txBody>
      </p:sp>
      <p:pic>
        <p:nvPicPr>
          <p:cNvPr id="7"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8699501"/>
            <a:ext cx="685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1269207" y="4379385"/>
            <a:ext cx="5588794" cy="9736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8068734"/>
            <a:ext cx="1593056"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userDrawn="1"/>
        </p:nvSpPr>
        <p:spPr bwMode="auto">
          <a:xfrm>
            <a:off x="0" y="8699500"/>
            <a:ext cx="4808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solidFill>
                  <a:schemeClr val="bg1"/>
                </a:solidFill>
                <a:latin typeface="Times New Roman" pitchFamily="18" charset="0"/>
              </a:rPr>
              <a:t>Ministry of Land, Infrastructure, Transport and Tourism</a:t>
            </a:r>
          </a:p>
        </p:txBody>
      </p:sp>
      <p:grpSp>
        <p:nvGrpSpPr>
          <p:cNvPr id="11" name="グループ化 10"/>
          <p:cNvGrpSpPr/>
          <p:nvPr userDrawn="1"/>
        </p:nvGrpSpPr>
        <p:grpSpPr>
          <a:xfrm>
            <a:off x="134634" y="59499"/>
            <a:ext cx="6798971" cy="774219"/>
            <a:chOff x="179512" y="116632"/>
            <a:chExt cx="9065294" cy="580664"/>
          </a:xfrm>
        </p:grpSpPr>
        <p:sp>
          <p:nvSpPr>
            <p:cNvPr id="12" name="テキスト ボックス 18"/>
            <p:cNvSpPr txBox="1">
              <a:spLocks noChangeArrowheads="1"/>
            </p:cNvSpPr>
            <p:nvPr userDrawn="1"/>
          </p:nvSpPr>
          <p:spPr bwMode="auto">
            <a:xfrm>
              <a:off x="8128794" y="116632"/>
              <a:ext cx="1116012" cy="37693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333" b="1" dirty="0">
                  <a:latin typeface="+mn-ea"/>
                  <a:ea typeface="+mn-ea"/>
                </a:rPr>
                <a:t>【</a:t>
              </a:r>
              <a:r>
                <a:rPr lang="ja-JP" altLang="en-US" sz="1333" b="1" dirty="0">
                  <a:latin typeface="+mn-ea"/>
                  <a:ea typeface="+mn-ea"/>
                </a:rPr>
                <a:t>機密性２</a:t>
              </a:r>
              <a:r>
                <a:rPr lang="en-US" altLang="ja-JP" sz="1333" b="1" dirty="0">
                  <a:latin typeface="+mn-ea"/>
                  <a:ea typeface="+mn-ea"/>
                </a:rPr>
                <a:t>】</a:t>
              </a:r>
            </a:p>
          </p:txBody>
        </p:sp>
        <p:sp>
          <p:nvSpPr>
            <p:cNvPr id="13"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1333" b="1" dirty="0" err="1">
                  <a:solidFill>
                    <a:schemeClr val="tx1"/>
                  </a:solidFill>
                  <a:latin typeface="+mn-ea"/>
                  <a:ea typeface="+mn-ea"/>
                </a:rPr>
                <a:t>作成日_作成担当課_用途_保存期間</a:t>
              </a:r>
              <a:endParaRPr sz="1333" b="1" dirty="0">
                <a:solidFill>
                  <a:schemeClr val="tx1"/>
                </a:solidFill>
                <a:latin typeface="+mn-ea"/>
                <a:ea typeface="+mn-ea"/>
              </a:endParaRPr>
            </a:p>
          </p:txBody>
        </p:sp>
        <p:sp>
          <p:nvSpPr>
            <p:cNvPr id="14"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1333" b="1" dirty="0" err="1">
                  <a:solidFill>
                    <a:schemeClr val="tx1"/>
                  </a:solidFill>
                  <a:latin typeface="+mn-ea"/>
                  <a:ea typeface="+mn-ea"/>
                </a:rPr>
                <a:t>発出元</a:t>
              </a:r>
              <a:r>
                <a:rPr sz="1333" b="1" dirty="0">
                  <a:solidFill>
                    <a:schemeClr val="tx1"/>
                  </a:solidFill>
                  <a:latin typeface="+mn-ea"/>
                  <a:ea typeface="+mn-ea"/>
                </a:rPr>
                <a:t> → </a:t>
              </a:r>
              <a:r>
                <a:rPr sz="1333" b="1" dirty="0" err="1">
                  <a:solidFill>
                    <a:schemeClr val="tx1"/>
                  </a:solidFill>
                  <a:latin typeface="+mn-ea"/>
                  <a:ea typeface="+mn-ea"/>
                </a:rPr>
                <a:t>発出先</a:t>
              </a:r>
              <a:endParaRPr sz="1333" b="1" dirty="0">
                <a:solidFill>
                  <a:schemeClr val="tx1"/>
                </a:solidFill>
                <a:latin typeface="+mn-ea"/>
                <a:ea typeface="+mn-ea"/>
              </a:endParaRPr>
            </a:p>
          </p:txBody>
        </p:sp>
      </p:grpSp>
    </p:spTree>
    <p:extLst>
      <p:ext uri="{BB962C8B-B14F-4D97-AF65-F5344CB8AC3E}">
        <p14:creationId xmlns:p14="http://schemas.microsoft.com/office/powerpoint/2010/main" val="349263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21149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00490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51FC12D-27C1-4F31-90C9-A93D49E44687}" type="slidenum">
              <a:rPr lang="en-US" altLang="ja-JP" smtClean="0"/>
              <a:pPr>
                <a:defRPr/>
              </a:pPr>
              <a:t>‹#›</a:t>
            </a:fld>
            <a:endParaRPr lang="en-US" altLang="ja-JP"/>
          </a:p>
        </p:txBody>
      </p:sp>
    </p:spTree>
    <p:extLst>
      <p:ext uri="{BB962C8B-B14F-4D97-AF65-F5344CB8AC3E}">
        <p14:creationId xmlns:p14="http://schemas.microsoft.com/office/powerpoint/2010/main" val="107613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A7694BDB-530F-4364-A4B7-5A1182A1D62D}" type="slidenum">
              <a:rPr lang="en-US" altLang="ja-JP" smtClean="0"/>
              <a:pPr>
                <a:defRPr/>
              </a:pPr>
              <a:t>‹#›</a:t>
            </a:fld>
            <a:endParaRPr lang="en-US" altLang="ja-JP"/>
          </a:p>
        </p:txBody>
      </p:sp>
    </p:spTree>
    <p:extLst>
      <p:ext uri="{BB962C8B-B14F-4D97-AF65-F5344CB8AC3E}">
        <p14:creationId xmlns:p14="http://schemas.microsoft.com/office/powerpoint/2010/main" val="189247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964DE403-68E0-47EB-9A36-3C247B164772}" type="slidenum">
              <a:rPr lang="en-US" altLang="ja-JP" smtClean="0"/>
              <a:pPr>
                <a:defRPr/>
              </a:pPr>
              <a:t>‹#›</a:t>
            </a:fld>
            <a:endParaRPr lang="en-US" altLang="ja-JP"/>
          </a:p>
        </p:txBody>
      </p:sp>
    </p:spTree>
    <p:extLst>
      <p:ext uri="{BB962C8B-B14F-4D97-AF65-F5344CB8AC3E}">
        <p14:creationId xmlns:p14="http://schemas.microsoft.com/office/powerpoint/2010/main" val="201957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DB541BEC-AD9E-4104-AF2B-4C626651FF89}" type="slidenum">
              <a:rPr lang="en-US" altLang="ja-JP" smtClean="0"/>
              <a:pPr>
                <a:defRPr/>
              </a:pPr>
              <a:t>‹#›</a:t>
            </a:fld>
            <a:endParaRPr lang="en-US" altLang="ja-JP"/>
          </a:p>
        </p:txBody>
      </p:sp>
    </p:spTree>
    <p:extLst>
      <p:ext uri="{BB962C8B-B14F-4D97-AF65-F5344CB8AC3E}">
        <p14:creationId xmlns:p14="http://schemas.microsoft.com/office/powerpoint/2010/main" val="32590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06FFE511-5094-4685-A035-FB392A6605D8}" type="slidenum">
              <a:rPr lang="en-US" altLang="ja-JP" smtClean="0"/>
              <a:pPr>
                <a:defRPr/>
              </a:pPr>
              <a:t>‹#›</a:t>
            </a:fld>
            <a:endParaRPr lang="en-US" altLang="ja-JP"/>
          </a:p>
        </p:txBody>
      </p:sp>
    </p:spTree>
    <p:extLst>
      <p:ext uri="{BB962C8B-B14F-4D97-AF65-F5344CB8AC3E}">
        <p14:creationId xmlns:p14="http://schemas.microsoft.com/office/powerpoint/2010/main" val="36713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DE9C2EA1-6911-4BAC-954D-0A2DD024DDCF}" type="slidenum">
              <a:rPr lang="en-US" altLang="ja-JP" smtClean="0"/>
              <a:pPr>
                <a:defRPr/>
              </a:pPr>
              <a:t>‹#›</a:t>
            </a:fld>
            <a:endParaRPr lang="en-US" altLang="ja-JP"/>
          </a:p>
        </p:txBody>
      </p:sp>
    </p:spTree>
    <p:extLst>
      <p:ext uri="{BB962C8B-B14F-4D97-AF65-F5344CB8AC3E}">
        <p14:creationId xmlns:p14="http://schemas.microsoft.com/office/powerpoint/2010/main" val="127611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26302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0A3F5529-272E-4A2C-90D7-160EE3AC1005}" type="slidenum">
              <a:rPr lang="en-US" altLang="ja-JP" smtClean="0"/>
              <a:pPr>
                <a:defRPr/>
              </a:pPr>
              <a:t>‹#›</a:t>
            </a:fld>
            <a:endParaRPr lang="en-US" altLang="ja-JP"/>
          </a:p>
        </p:txBody>
      </p:sp>
    </p:spTree>
    <p:extLst>
      <p:ext uri="{BB962C8B-B14F-4D97-AF65-F5344CB8AC3E}">
        <p14:creationId xmlns:p14="http://schemas.microsoft.com/office/powerpoint/2010/main" val="301226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3735281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4619" t="18847" r="19007" b="11577"/>
          <a:stretch/>
        </p:blipFill>
        <p:spPr>
          <a:xfrm>
            <a:off x="647033" y="3862113"/>
            <a:ext cx="4873399" cy="2366071"/>
          </a:xfrm>
          <a:prstGeom prst="rect">
            <a:avLst/>
          </a:prstGeom>
          <a:ln>
            <a:solidFill>
              <a:schemeClr val="tx1"/>
            </a:solidFill>
          </a:ln>
        </p:spPr>
      </p:pic>
      <p:sp>
        <p:nvSpPr>
          <p:cNvPr id="27" name="正方形/長方形 26"/>
          <p:cNvSpPr/>
          <p:nvPr/>
        </p:nvSpPr>
        <p:spPr>
          <a:xfrm>
            <a:off x="116632" y="1331640"/>
            <a:ext cx="6636941" cy="1182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7975" y="2704887"/>
            <a:ext cx="6649946" cy="523220"/>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「カブシキガイシャ」など、会社の種類をフリガナの欄に記載している。</a:t>
            </a:r>
          </a:p>
        </p:txBody>
      </p:sp>
      <p:sp>
        <p:nvSpPr>
          <p:cNvPr id="8" name="テキスト ボックス 7"/>
          <p:cNvSpPr txBox="1"/>
          <p:nvPr/>
        </p:nvSpPr>
        <p:spPr>
          <a:xfrm>
            <a:off x="-1" y="725959"/>
            <a:ext cx="6858001"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①項番１１　「フリガナ」について</a:t>
            </a:r>
          </a:p>
        </p:txBody>
      </p:sp>
      <p:sp>
        <p:nvSpPr>
          <p:cNvPr id="10" name="テキスト ボックス 9"/>
          <p:cNvSpPr txBox="1"/>
          <p:nvPr/>
        </p:nvSpPr>
        <p:spPr>
          <a:xfrm>
            <a:off x="269776" y="1434088"/>
            <a:ext cx="539121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フリガナに「カブシキガイシャ」、「ユウゲンガイシャ」など、</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会社の種類の記載は不要です。</a:t>
            </a:r>
          </a:p>
        </p:txBody>
      </p:sp>
      <p:sp>
        <p:nvSpPr>
          <p:cNvPr id="19" name="テキスト ボックス 18"/>
          <p:cNvSpPr txBox="1"/>
          <p:nvPr/>
        </p:nvSpPr>
        <p:spPr>
          <a:xfrm>
            <a:off x="103627" y="352438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テキスト ボックス 19"/>
          <p:cNvSpPr txBox="1"/>
          <p:nvPr/>
        </p:nvSpPr>
        <p:spPr>
          <a:xfrm>
            <a:off x="30646" y="6471871"/>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24" name="楕円 23"/>
          <p:cNvSpPr/>
          <p:nvPr/>
        </p:nvSpPr>
        <p:spPr>
          <a:xfrm>
            <a:off x="1782447" y="445978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84114" y="4885505"/>
            <a:ext cx="1382724" cy="281675"/>
          </a:xfrm>
          <a:prstGeom prst="wedgeRoundRectCallout">
            <a:avLst>
              <a:gd name="adj1" fmla="val 47847"/>
              <a:gd name="adj2" fmla="val -122133"/>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3678032" y="4690843"/>
            <a:ext cx="2199240" cy="281675"/>
          </a:xfrm>
          <a:prstGeom prst="wedgeRoundRectCallout">
            <a:avLst>
              <a:gd name="adj1" fmla="val -93503"/>
              <a:gd name="adj2" fmla="val -7479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「カブシキガイシャ」等は不要</a:t>
            </a:r>
          </a:p>
        </p:txBody>
      </p:sp>
      <p:sp>
        <p:nvSpPr>
          <p:cNvPr id="2" name="テキスト ボックス 1"/>
          <p:cNvSpPr txBox="1"/>
          <p:nvPr/>
        </p:nvSpPr>
        <p:spPr>
          <a:xfrm>
            <a:off x="54954" y="139850"/>
            <a:ext cx="4108817" cy="369332"/>
          </a:xfrm>
          <a:prstGeom prst="rect">
            <a:avLst/>
          </a:prstGeom>
          <a:noFill/>
        </p:spPr>
        <p:txBody>
          <a:bodyPr wrap="none" rtlCol="0">
            <a:spAutoFit/>
          </a:bodyPr>
          <a:lstStyle/>
          <a:p>
            <a:r>
              <a:rPr kumimoji="1" lang="ja-JP" altLang="en-US" b="1" dirty="0"/>
              <a:t>よくある間違い</a:t>
            </a:r>
            <a:r>
              <a:rPr kumimoji="1" lang="en-US" altLang="ja-JP" b="1" dirty="0">
                <a:solidFill>
                  <a:srgbClr val="FF0000"/>
                </a:solidFill>
              </a:rPr>
              <a:t>【</a:t>
            </a:r>
            <a:r>
              <a:rPr kumimoji="1" lang="ja-JP" altLang="en-US" b="1" dirty="0">
                <a:solidFill>
                  <a:srgbClr val="FF0000"/>
                </a:solidFill>
              </a:rPr>
              <a:t>近畿地方整備局版</a:t>
            </a:r>
            <a:r>
              <a:rPr kumimoji="1" lang="en-US" altLang="ja-JP" b="1" dirty="0">
                <a:solidFill>
                  <a:srgbClr val="FF0000"/>
                </a:solidFill>
              </a:rPr>
              <a:t>】</a:t>
            </a:r>
          </a:p>
        </p:txBody>
      </p:sp>
      <p:sp>
        <p:nvSpPr>
          <p:cNvPr id="4" name="テキスト ボックス 3"/>
          <p:cNvSpPr txBox="1"/>
          <p:nvPr/>
        </p:nvSpPr>
        <p:spPr>
          <a:xfrm>
            <a:off x="5517232" y="309590"/>
            <a:ext cx="1226618" cy="369332"/>
          </a:xfrm>
          <a:prstGeom prst="rect">
            <a:avLst/>
          </a:prstGeom>
          <a:noFill/>
        </p:spPr>
        <p:txBody>
          <a:bodyPr wrap="none" rtlCol="0">
            <a:spAutoFit/>
          </a:bodyPr>
          <a:lstStyle/>
          <a:p>
            <a:r>
              <a:rPr kumimoji="1" lang="en-US" altLang="ja-JP" dirty="0"/>
              <a:t>(R</a:t>
            </a:r>
            <a:r>
              <a:rPr kumimoji="1" lang="ja-JP" altLang="en-US" dirty="0"/>
              <a:t>８</a:t>
            </a:r>
            <a:r>
              <a:rPr kumimoji="1" lang="en-US" altLang="ja-JP" dirty="0"/>
              <a:t>.</a:t>
            </a:r>
            <a:r>
              <a:rPr kumimoji="1" lang="ja-JP" altLang="en-US" dirty="0"/>
              <a:t>４</a:t>
            </a:r>
            <a:r>
              <a:rPr kumimoji="1" lang="en-US" altLang="ja-JP" dirty="0"/>
              <a:t>.1)</a:t>
            </a:r>
            <a:endParaRPr kumimoji="1" lang="ja-JP" altLang="en-US" dirty="0"/>
          </a:p>
        </p:txBody>
      </p:sp>
      <p:pic>
        <p:nvPicPr>
          <p:cNvPr id="6" name="図 5"/>
          <p:cNvPicPr>
            <a:picLocks noChangeAspect="1"/>
          </p:cNvPicPr>
          <p:nvPr/>
        </p:nvPicPr>
        <p:blipFill rotWithShape="1">
          <a:blip r:embed="rId3"/>
          <a:srcRect l="1852" t="37674" r="42805" b="24321"/>
          <a:stretch/>
        </p:blipFill>
        <p:spPr>
          <a:xfrm>
            <a:off x="634858" y="6908437"/>
            <a:ext cx="5751512" cy="2128059"/>
          </a:xfrm>
          <a:prstGeom prst="rect">
            <a:avLst/>
          </a:prstGeom>
          <a:ln>
            <a:solidFill>
              <a:schemeClr val="tx1"/>
            </a:solidFill>
          </a:ln>
        </p:spPr>
      </p:pic>
      <p:sp>
        <p:nvSpPr>
          <p:cNvPr id="31" name="楕円 30"/>
          <p:cNvSpPr/>
          <p:nvPr/>
        </p:nvSpPr>
        <p:spPr>
          <a:xfrm>
            <a:off x="1052736" y="7456711"/>
            <a:ext cx="72971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39530" y="8023265"/>
            <a:ext cx="1382724" cy="281675"/>
          </a:xfrm>
          <a:prstGeom prst="wedgeRoundRectCallout">
            <a:avLst>
              <a:gd name="adj1" fmla="val 38203"/>
              <a:gd name="adj2" fmla="val -149186"/>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角丸四角形吹き出し 32"/>
          <p:cNvSpPr/>
          <p:nvPr/>
        </p:nvSpPr>
        <p:spPr>
          <a:xfrm>
            <a:off x="2328980" y="7744743"/>
            <a:ext cx="2199240" cy="281675"/>
          </a:xfrm>
          <a:prstGeom prst="wedgeRoundRectCallout">
            <a:avLst>
              <a:gd name="adj1" fmla="val -45862"/>
              <a:gd name="adj2" fmla="val -12889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「カブシキガイシャ」等は不要</a:t>
            </a:r>
          </a:p>
        </p:txBody>
      </p:sp>
      <p:sp>
        <p:nvSpPr>
          <p:cNvPr id="18" name="テキスト ボックス 17"/>
          <p:cNvSpPr txBox="1"/>
          <p:nvPr/>
        </p:nvSpPr>
        <p:spPr>
          <a:xfrm>
            <a:off x="293553" y="1938238"/>
            <a:ext cx="6288901" cy="523220"/>
          </a:xfrm>
          <a:prstGeom prst="rect">
            <a:avLst/>
          </a:prstGeom>
          <a:noFill/>
        </p:spPr>
        <p:txBody>
          <a:bodyPr wrap="non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会社名が「国土交通 株式会社」の場合、「フリガナ」の欄に記載するのは</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「コクドコウツウ」のみとなります。</a:t>
            </a:r>
            <a:endParaRPr kumimoji="1" lang="en-US" altLang="ja-JP" sz="14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713185"/>
            <a:ext cx="6636941" cy="654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627" y="1505273"/>
            <a:ext cx="6649946"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主たる事務所の「営業所又は事務所の名称」欄に「○○株式会社」のように会社名が入っている。</a:t>
            </a:r>
          </a:p>
        </p:txBody>
      </p:sp>
      <p:sp>
        <p:nvSpPr>
          <p:cNvPr id="8" name="テキスト ボックス 7"/>
          <p:cNvSpPr txBox="1"/>
          <p:nvPr/>
        </p:nvSpPr>
        <p:spPr>
          <a:xfrm>
            <a:off x="-1" y="107504"/>
            <a:ext cx="6858001"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②項番３０　営業所又は事務所の名称について</a:t>
            </a:r>
          </a:p>
        </p:txBody>
      </p:sp>
      <p:sp>
        <p:nvSpPr>
          <p:cNvPr id="10" name="テキスト ボックス 9"/>
          <p:cNvSpPr txBox="1"/>
          <p:nvPr/>
        </p:nvSpPr>
        <p:spPr>
          <a:xfrm>
            <a:off x="235368" y="902600"/>
            <a:ext cx="6109365"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主たる事務所の「営業所又は事務所の名称」は「本店」としてください</a:t>
            </a:r>
          </a:p>
        </p:txBody>
      </p:sp>
      <p:pic>
        <p:nvPicPr>
          <p:cNvPr id="15" name="図 14"/>
          <p:cNvPicPr>
            <a:picLocks noChangeAspect="1"/>
          </p:cNvPicPr>
          <p:nvPr/>
        </p:nvPicPr>
        <p:blipFill rotWithShape="1">
          <a:blip r:embed="rId2"/>
          <a:srcRect l="10001" t="32611" r="24994" b="39225"/>
          <a:stretch/>
        </p:blipFill>
        <p:spPr>
          <a:xfrm>
            <a:off x="578874" y="2843808"/>
            <a:ext cx="4392488" cy="1069965"/>
          </a:xfrm>
          <a:prstGeom prst="rect">
            <a:avLst/>
          </a:prstGeom>
          <a:ln>
            <a:solidFill>
              <a:schemeClr val="tx1"/>
            </a:solidFill>
          </a:ln>
        </p:spPr>
      </p:pic>
      <p:pic>
        <p:nvPicPr>
          <p:cNvPr id="17" name="図 16"/>
          <p:cNvPicPr>
            <a:picLocks noChangeAspect="1"/>
          </p:cNvPicPr>
          <p:nvPr/>
        </p:nvPicPr>
        <p:blipFill rotWithShape="1">
          <a:blip r:embed="rId3"/>
          <a:srcRect l="10450" t="59469" r="41335" b="13375"/>
          <a:stretch/>
        </p:blipFill>
        <p:spPr>
          <a:xfrm>
            <a:off x="578874" y="5013527"/>
            <a:ext cx="4406918" cy="1395537"/>
          </a:xfrm>
          <a:prstGeom prst="rect">
            <a:avLst/>
          </a:prstGeom>
          <a:ln>
            <a:solidFill>
              <a:schemeClr val="tx1"/>
            </a:solidFill>
          </a:ln>
        </p:spPr>
      </p:pic>
      <p:sp>
        <p:nvSpPr>
          <p:cNvPr id="19" name="テキスト ボックス 18"/>
          <p:cNvSpPr txBox="1"/>
          <p:nvPr/>
        </p:nvSpPr>
        <p:spPr>
          <a:xfrm>
            <a:off x="103627" y="2423500"/>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テキスト ボックス 19"/>
          <p:cNvSpPr txBox="1"/>
          <p:nvPr/>
        </p:nvSpPr>
        <p:spPr>
          <a:xfrm>
            <a:off x="30646" y="4644008"/>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21" name="テキスト ボックス 20"/>
          <p:cNvSpPr txBox="1"/>
          <p:nvPr/>
        </p:nvSpPr>
        <p:spPr>
          <a:xfrm>
            <a:off x="260648" y="6456834"/>
            <a:ext cx="618169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従たる事務所の場合は、「○○支店」「</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営業所」のように、登録する営業所又は事務所名を入力してください。</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この場合も支店名等の前に「○○株式会社」は不要です。</a:t>
            </a:r>
            <a:endParaRPr kumimoji="1" lang="en-US" altLang="ja-JP" sz="1200" dirty="0">
              <a:latin typeface="メイリオ" panose="020B0604030504040204" pitchFamily="50" charset="-128"/>
              <a:ea typeface="メイリオ" panose="020B0604030504040204" pitchFamily="50" charset="-128"/>
            </a:endParaRPr>
          </a:p>
        </p:txBody>
      </p:sp>
      <p:sp>
        <p:nvSpPr>
          <p:cNvPr id="18" name="楕円 17"/>
          <p:cNvSpPr/>
          <p:nvPr/>
        </p:nvSpPr>
        <p:spPr>
          <a:xfrm>
            <a:off x="1811199" y="3203777"/>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16154" y="5439984"/>
            <a:ext cx="249159" cy="249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472066" y="319305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661758" y="5188727"/>
            <a:ext cx="211676" cy="211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34917" y="3691659"/>
            <a:ext cx="1382724" cy="281675"/>
          </a:xfrm>
          <a:prstGeom prst="wedgeRoundRectCallout">
            <a:avLst>
              <a:gd name="adj1" fmla="val 39581"/>
              <a:gd name="adj2" fmla="val -10522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2856408" y="3579220"/>
            <a:ext cx="1265288" cy="281675"/>
          </a:xfrm>
          <a:prstGeom prst="wedgeRoundRectCallout">
            <a:avLst>
              <a:gd name="adj1" fmla="val -104331"/>
              <a:gd name="adj2" fmla="val -9169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「本店」で固定</a:t>
            </a:r>
          </a:p>
        </p:txBody>
      </p:sp>
      <p:sp>
        <p:nvSpPr>
          <p:cNvPr id="29" name="角丸四角形吹き出し 28"/>
          <p:cNvSpPr/>
          <p:nvPr/>
        </p:nvSpPr>
        <p:spPr>
          <a:xfrm>
            <a:off x="2433779" y="5689143"/>
            <a:ext cx="1265288" cy="281675"/>
          </a:xfrm>
          <a:prstGeom prst="wedgeRoundRectCallout">
            <a:avLst>
              <a:gd name="adj1" fmla="val -87468"/>
              <a:gd name="adj2" fmla="val -6464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「本店」で固定</a:t>
            </a:r>
          </a:p>
        </p:txBody>
      </p:sp>
      <p:sp>
        <p:nvSpPr>
          <p:cNvPr id="30" name="角丸四角形吹き出し 29"/>
          <p:cNvSpPr/>
          <p:nvPr/>
        </p:nvSpPr>
        <p:spPr>
          <a:xfrm>
            <a:off x="2039840" y="4749630"/>
            <a:ext cx="1382724" cy="281675"/>
          </a:xfrm>
          <a:prstGeom prst="wedgeRoundRectCallout">
            <a:avLst>
              <a:gd name="adj1" fmla="val -55756"/>
              <a:gd name="adj2" fmla="val 13283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9231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83014" y="1161151"/>
            <a:ext cx="6647974"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□家賃、敷金、共益費その他の金銭専用口座と自己の固有財産専用口座を区分</a:t>
            </a:r>
          </a:p>
        </p:txBody>
      </p:sp>
      <p:sp>
        <p:nvSpPr>
          <p:cNvPr id="4" name="テキスト ボックス 3"/>
          <p:cNvSpPr txBox="1"/>
          <p:nvPr/>
        </p:nvSpPr>
        <p:spPr>
          <a:xfrm>
            <a:off x="107155" y="3059832"/>
            <a:ext cx="6614687" cy="954107"/>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・家賃等管理をしているにも関わらず、この２つにチェックが入っていない。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・家賃等管理をしているにも関わらず、片方にだけチェックが入っている。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・（管理実績がないため）どこにもチェックをいれていない</a:t>
            </a:r>
          </a:p>
        </p:txBody>
      </p:sp>
      <p:sp>
        <p:nvSpPr>
          <p:cNvPr id="5" name="テキスト ボックス 4"/>
          <p:cNvSpPr txBox="1"/>
          <p:nvPr/>
        </p:nvSpPr>
        <p:spPr>
          <a:xfrm>
            <a:off x="183014" y="1412536"/>
            <a:ext cx="5750292"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□自己の帳簿（電磁的記録を含む）により管理受託契約ごとに区分</a:t>
            </a:r>
          </a:p>
        </p:txBody>
      </p:sp>
      <p:sp>
        <p:nvSpPr>
          <p:cNvPr id="6" name="テキスト ボックス 5"/>
          <p:cNvSpPr txBox="1"/>
          <p:nvPr/>
        </p:nvSpPr>
        <p:spPr>
          <a:xfrm>
            <a:off x="183014" y="1717979"/>
            <a:ext cx="652963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・家賃等管理をしている場合は、この２つにチェックをしてください。</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・この２つの管理方法は法令で定められた方法であるため、実施していない場合は登録する事ができません。実施していない場合は、実施していただいた上で申請をしてください。</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・管理物件がない場合であっても、（今後実施する予定という意味で）</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チェックしてください。</a:t>
            </a:r>
          </a:p>
        </p:txBody>
      </p:sp>
      <p:sp>
        <p:nvSpPr>
          <p:cNvPr id="7" name="テキスト ボックス 6"/>
          <p:cNvSpPr txBox="1"/>
          <p:nvPr/>
        </p:nvSpPr>
        <p:spPr>
          <a:xfrm>
            <a:off x="-4539" y="35496"/>
            <a:ext cx="6862539" cy="830997"/>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③「業務の状況に関する書面」</a:t>
            </a:r>
            <a:endParaRPr kumimoji="1" lang="en-US" altLang="ja-JP" sz="2400" dirty="0">
              <a:solidFill>
                <a:schemeClr val="bg1"/>
              </a:solidFill>
              <a:latin typeface="メイリオ" panose="020B0604030504040204" pitchFamily="50" charset="-128"/>
              <a:ea typeface="メイリオ" panose="020B0604030504040204" pitchFamily="50" charset="-128"/>
            </a:endParaRPr>
          </a:p>
          <a:p>
            <a:r>
              <a:rPr kumimoji="1" lang="ja-JP" altLang="en-US" sz="2400" dirty="0">
                <a:solidFill>
                  <a:schemeClr val="bg1"/>
                </a:solidFill>
                <a:latin typeface="メイリオ" panose="020B0604030504040204" pitchFamily="50" charset="-128"/>
                <a:ea typeface="メイリオ" panose="020B0604030504040204" pitchFamily="50" charset="-128"/>
              </a:rPr>
              <a:t>　　２．財産の分別管理の状況欄　について</a:t>
            </a:r>
          </a:p>
        </p:txBody>
      </p:sp>
      <p:sp>
        <p:nvSpPr>
          <p:cNvPr id="8" name="正方形/長方形 7"/>
          <p:cNvSpPr/>
          <p:nvPr/>
        </p:nvSpPr>
        <p:spPr>
          <a:xfrm>
            <a:off x="84902" y="1074894"/>
            <a:ext cx="6636941" cy="17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2"/>
          <a:srcRect l="35057" t="61811" r="10153" b="10626"/>
          <a:stretch/>
        </p:blipFill>
        <p:spPr>
          <a:xfrm>
            <a:off x="192212" y="4499992"/>
            <a:ext cx="4244900" cy="1200577"/>
          </a:xfrm>
          <a:prstGeom prst="rect">
            <a:avLst/>
          </a:prstGeom>
          <a:ln>
            <a:solidFill>
              <a:schemeClr val="tx1"/>
            </a:solidFill>
          </a:ln>
        </p:spPr>
      </p:pic>
      <p:pic>
        <p:nvPicPr>
          <p:cNvPr id="10" name="図 9"/>
          <p:cNvPicPr>
            <a:picLocks noChangeAspect="1"/>
          </p:cNvPicPr>
          <p:nvPr/>
        </p:nvPicPr>
        <p:blipFill rotWithShape="1">
          <a:blip r:embed="rId3"/>
          <a:srcRect l="2855" t="30313" r="44465" b="35235"/>
          <a:stretch/>
        </p:blipFill>
        <p:spPr>
          <a:xfrm>
            <a:off x="192212" y="6989381"/>
            <a:ext cx="4000688" cy="1471051"/>
          </a:xfrm>
          <a:prstGeom prst="rect">
            <a:avLst/>
          </a:prstGeom>
          <a:ln>
            <a:solidFill>
              <a:schemeClr val="tx1"/>
            </a:solidFill>
          </a:ln>
        </p:spPr>
      </p:pic>
      <p:sp>
        <p:nvSpPr>
          <p:cNvPr id="11" name="テキスト ボックス 10"/>
          <p:cNvSpPr txBox="1"/>
          <p:nvPr/>
        </p:nvSpPr>
        <p:spPr>
          <a:xfrm>
            <a:off x="-4539" y="4211960"/>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12" name="テキスト ボックス 11"/>
          <p:cNvSpPr txBox="1"/>
          <p:nvPr/>
        </p:nvSpPr>
        <p:spPr>
          <a:xfrm>
            <a:off x="0" y="668160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13" name="角丸四角形吹き出し 12"/>
          <p:cNvSpPr/>
          <p:nvPr/>
        </p:nvSpPr>
        <p:spPr>
          <a:xfrm>
            <a:off x="4797152" y="4282578"/>
            <a:ext cx="1382724" cy="927680"/>
          </a:xfrm>
          <a:prstGeom prst="wedgeRoundRectCallout">
            <a:avLst>
              <a:gd name="adj1" fmla="val -76651"/>
              <a:gd name="adj2" fmla="val 2418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u="sng" dirty="0">
                <a:solidFill>
                  <a:schemeClr val="tx1"/>
                </a:solidFill>
                <a:latin typeface="ＭＳ Ｐゴシック" panose="020B0600070205080204" pitchFamily="50" charset="-128"/>
                <a:ea typeface="ＭＳ Ｐゴシック" panose="020B0600070205080204" pitchFamily="50" charset="-128"/>
              </a:rPr>
              <a:t>家賃等を管理している場合</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は、</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この２つには必ずチェックが入ります</a:t>
            </a:r>
          </a:p>
        </p:txBody>
      </p:sp>
      <p:sp>
        <p:nvSpPr>
          <p:cNvPr id="16" name="右大かっこ 15"/>
          <p:cNvSpPr/>
          <p:nvPr/>
        </p:nvSpPr>
        <p:spPr>
          <a:xfrm>
            <a:off x="4257092" y="4746418"/>
            <a:ext cx="108012" cy="354474"/>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大かっこ 16"/>
          <p:cNvSpPr/>
          <p:nvPr/>
        </p:nvSpPr>
        <p:spPr>
          <a:xfrm>
            <a:off x="3968998" y="7325218"/>
            <a:ext cx="108012" cy="354474"/>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角丸四角形吹き出し 18"/>
          <p:cNvSpPr/>
          <p:nvPr/>
        </p:nvSpPr>
        <p:spPr>
          <a:xfrm>
            <a:off x="4653136" y="6797226"/>
            <a:ext cx="1382724" cy="927680"/>
          </a:xfrm>
          <a:prstGeom prst="wedgeRoundRectCallout">
            <a:avLst>
              <a:gd name="adj1" fmla="val -82621"/>
              <a:gd name="adj2" fmla="val 2486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u="sng" dirty="0">
                <a:solidFill>
                  <a:schemeClr val="tx1"/>
                </a:solidFill>
                <a:latin typeface="ＭＳ Ｐゴシック" panose="020B0600070205080204" pitchFamily="50" charset="-128"/>
                <a:ea typeface="ＭＳ Ｐゴシック" panose="020B0600070205080204" pitchFamily="50" charset="-128"/>
              </a:rPr>
              <a:t>家賃等を管理している場合</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は、</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この２つには必ずチェックが入ります</a:t>
            </a:r>
          </a:p>
        </p:txBody>
      </p:sp>
      <p:sp>
        <p:nvSpPr>
          <p:cNvPr id="20" name="角丸四角形吹き出し 19"/>
          <p:cNvSpPr/>
          <p:nvPr/>
        </p:nvSpPr>
        <p:spPr>
          <a:xfrm>
            <a:off x="4818541" y="5337982"/>
            <a:ext cx="1886780" cy="1125174"/>
          </a:xfrm>
          <a:prstGeom prst="wedgeRoundRectCallout">
            <a:avLst>
              <a:gd name="adj1" fmla="val -86695"/>
              <a:gd name="adj2" fmla="val -5537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管理物件があるものの、家賃等管理を行っていない場合はここにチェック</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9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900" dirty="0">
                <a:solidFill>
                  <a:srgbClr val="FF0000"/>
                </a:solidFill>
                <a:latin typeface="ＭＳ Ｐゴシック" panose="020B0600070205080204" pitchFamily="50" charset="-128"/>
                <a:ea typeface="ＭＳ Ｐゴシック" panose="020B0600070205080204" pitchFamily="50" charset="-128"/>
              </a:rPr>
              <a:t>管理物件がない場合は、「将来の予定」という意味で上２つにチェックが必要です。</a:t>
            </a:r>
          </a:p>
        </p:txBody>
      </p:sp>
      <p:sp>
        <p:nvSpPr>
          <p:cNvPr id="22" name="角丸四角形吹き出し 21"/>
          <p:cNvSpPr/>
          <p:nvPr/>
        </p:nvSpPr>
        <p:spPr>
          <a:xfrm>
            <a:off x="4545124" y="7897845"/>
            <a:ext cx="1886780" cy="1125174"/>
          </a:xfrm>
          <a:prstGeom prst="wedgeRoundRectCallout">
            <a:avLst>
              <a:gd name="adj1" fmla="val -79627"/>
              <a:gd name="adj2" fmla="val -51711"/>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管理物件があるものの、家賃等管理を行っていない場合はここにチェック</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9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900" dirty="0">
                <a:solidFill>
                  <a:srgbClr val="FF0000"/>
                </a:solidFill>
                <a:latin typeface="ＭＳ Ｐゴシック" panose="020B0600070205080204" pitchFamily="50" charset="-128"/>
                <a:ea typeface="ＭＳ Ｐゴシック" panose="020B0600070205080204" pitchFamily="50" charset="-128"/>
              </a:rPr>
              <a:t>管理物件がない場合は、「将来の予定」という意味で上２つにチェックが必要です。</a:t>
            </a:r>
          </a:p>
        </p:txBody>
      </p:sp>
    </p:spTree>
    <p:extLst>
      <p:ext uri="{BB962C8B-B14F-4D97-AF65-F5344CB8AC3E}">
        <p14:creationId xmlns:p14="http://schemas.microsoft.com/office/powerpoint/2010/main" val="277904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832198"/>
            <a:ext cx="6636941" cy="1135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6631" y="2266893"/>
            <a:ext cx="6636941"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・項番１２と２１に同じ方の名前が記載されている。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・項番２１に監査役の情報が記載されていない。</a:t>
            </a:r>
            <a:endParaRPr kumimoji="1" lang="en-US" altLang="ja-JP"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35496"/>
            <a:ext cx="6858000"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④項番２１　「役員に関する事項」について</a:t>
            </a:r>
          </a:p>
        </p:txBody>
      </p:sp>
      <p:sp>
        <p:nvSpPr>
          <p:cNvPr id="10" name="テキスト ボックス 9"/>
          <p:cNvSpPr txBox="1"/>
          <p:nvPr/>
        </p:nvSpPr>
        <p:spPr>
          <a:xfrm>
            <a:off x="146277" y="912680"/>
            <a:ext cx="6487345" cy="95410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○項番１２に「代表者」として記載されている役員は、項番２１に重複記載不要です。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○項番２１に記載する「役員」には監査役も含みます。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（登記簿情報に一致します）</a:t>
            </a:r>
            <a:endParaRPr kumimoji="1" lang="en-US" altLang="ja-JP" sz="1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l="9320" t="28344" r="33303" b="31297"/>
          <a:stretch/>
        </p:blipFill>
        <p:spPr>
          <a:xfrm>
            <a:off x="200714" y="3559715"/>
            <a:ext cx="2864619" cy="1132866"/>
          </a:xfrm>
          <a:prstGeom prst="rect">
            <a:avLst/>
          </a:prstGeom>
          <a:ln>
            <a:solidFill>
              <a:schemeClr val="tx1"/>
            </a:solidFill>
          </a:ln>
        </p:spPr>
      </p:pic>
      <p:pic>
        <p:nvPicPr>
          <p:cNvPr id="4" name="図 3"/>
          <p:cNvPicPr>
            <a:picLocks noChangeAspect="1"/>
          </p:cNvPicPr>
          <p:nvPr/>
        </p:nvPicPr>
        <p:blipFill rotWithShape="1">
          <a:blip r:embed="rId3"/>
          <a:srcRect l="9590" t="30313" r="43991" b="32282"/>
          <a:stretch/>
        </p:blipFill>
        <p:spPr>
          <a:xfrm>
            <a:off x="3363970" y="3559715"/>
            <a:ext cx="3211780" cy="1455126"/>
          </a:xfrm>
          <a:prstGeom prst="rect">
            <a:avLst/>
          </a:prstGeom>
          <a:ln>
            <a:solidFill>
              <a:schemeClr val="tx1"/>
            </a:solidFill>
          </a:ln>
        </p:spPr>
      </p:pic>
      <p:pic>
        <p:nvPicPr>
          <p:cNvPr id="5" name="図 4"/>
          <p:cNvPicPr>
            <a:picLocks noChangeAspect="1"/>
          </p:cNvPicPr>
          <p:nvPr/>
        </p:nvPicPr>
        <p:blipFill rotWithShape="1">
          <a:blip r:embed="rId4"/>
          <a:srcRect t="30313" r="33951" b="24407"/>
          <a:stretch/>
        </p:blipFill>
        <p:spPr>
          <a:xfrm>
            <a:off x="109569" y="5719955"/>
            <a:ext cx="2955764" cy="1139260"/>
          </a:xfrm>
          <a:prstGeom prst="rect">
            <a:avLst/>
          </a:prstGeom>
          <a:ln>
            <a:solidFill>
              <a:schemeClr val="tx1"/>
            </a:solidFill>
          </a:ln>
        </p:spPr>
      </p:pic>
      <p:pic>
        <p:nvPicPr>
          <p:cNvPr id="6" name="図 5"/>
          <p:cNvPicPr>
            <a:picLocks noChangeAspect="1"/>
          </p:cNvPicPr>
          <p:nvPr/>
        </p:nvPicPr>
        <p:blipFill rotWithShape="1">
          <a:blip r:embed="rId5"/>
          <a:srcRect t="29329" r="45019" b="19485"/>
          <a:stretch/>
        </p:blipFill>
        <p:spPr>
          <a:xfrm>
            <a:off x="3389135" y="5719955"/>
            <a:ext cx="3318471" cy="1736979"/>
          </a:xfrm>
          <a:prstGeom prst="rect">
            <a:avLst/>
          </a:prstGeom>
          <a:ln>
            <a:solidFill>
              <a:schemeClr val="tx1"/>
            </a:solidFill>
          </a:ln>
        </p:spPr>
      </p:pic>
      <p:sp>
        <p:nvSpPr>
          <p:cNvPr id="31" name="テキスト ボックス 30"/>
          <p:cNvSpPr txBox="1"/>
          <p:nvPr/>
        </p:nvSpPr>
        <p:spPr>
          <a:xfrm>
            <a:off x="-27384" y="3180216"/>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33" name="テキスト ボックス 32"/>
          <p:cNvSpPr txBox="1"/>
          <p:nvPr/>
        </p:nvSpPr>
        <p:spPr>
          <a:xfrm>
            <a:off x="-27384" y="5386061"/>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34" name="角丸四角形吹き出し 33"/>
          <p:cNvSpPr/>
          <p:nvPr/>
        </p:nvSpPr>
        <p:spPr>
          <a:xfrm>
            <a:off x="1558817" y="4427707"/>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に記載されている役員（代表者）は・・・</a:t>
            </a:r>
          </a:p>
        </p:txBody>
      </p:sp>
      <p:sp>
        <p:nvSpPr>
          <p:cNvPr id="35" name="角丸四角形吹き出し 34"/>
          <p:cNvSpPr/>
          <p:nvPr/>
        </p:nvSpPr>
        <p:spPr>
          <a:xfrm>
            <a:off x="4823193" y="4471538"/>
            <a:ext cx="1884413" cy="275719"/>
          </a:xfrm>
          <a:prstGeom prst="wedgeRoundRectCallout">
            <a:avLst>
              <a:gd name="adj1" fmla="val -42354"/>
              <a:gd name="adj2" fmla="val -11396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に重複記載不要です。</a:t>
            </a:r>
          </a:p>
        </p:txBody>
      </p:sp>
      <p:sp>
        <p:nvSpPr>
          <p:cNvPr id="36" name="角丸四角形吹き出し 35"/>
          <p:cNvSpPr/>
          <p:nvPr/>
        </p:nvSpPr>
        <p:spPr>
          <a:xfrm>
            <a:off x="1078777" y="6807900"/>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に記載されている役員（代表者）は・・・</a:t>
            </a:r>
          </a:p>
        </p:txBody>
      </p:sp>
      <p:sp>
        <p:nvSpPr>
          <p:cNvPr id="37" name="角丸四角形吹き出し 36"/>
          <p:cNvSpPr/>
          <p:nvPr/>
        </p:nvSpPr>
        <p:spPr>
          <a:xfrm>
            <a:off x="4768647" y="6801638"/>
            <a:ext cx="1884413" cy="275719"/>
          </a:xfrm>
          <a:prstGeom prst="wedgeRoundRectCallout">
            <a:avLst>
              <a:gd name="adj1" fmla="val -47611"/>
              <a:gd name="adj2" fmla="val -11119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に重複記載不要です。</a:t>
            </a:r>
          </a:p>
        </p:txBody>
      </p:sp>
    </p:spTree>
    <p:extLst>
      <p:ext uri="{BB962C8B-B14F-4D97-AF65-F5344CB8AC3E}">
        <p14:creationId xmlns:p14="http://schemas.microsoft.com/office/powerpoint/2010/main" val="394259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83014" y="1017135"/>
            <a:ext cx="5750292"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これは、</a:t>
            </a:r>
            <a:r>
              <a:rPr kumimoji="1" lang="ja-JP" altLang="en-US" sz="1400" b="1" dirty="0">
                <a:latin typeface="メイリオ" panose="020B0604030504040204" pitchFamily="50" charset="-128"/>
                <a:ea typeface="メイリオ" panose="020B0604030504040204" pitchFamily="50" charset="-128"/>
              </a:rPr>
              <a:t>「納税証明書（その１）（法人税）</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の事を指しています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個人の場合は（所得税）</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740" y="3850596"/>
            <a:ext cx="6808520" cy="1384995"/>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・納税の「領収書」や「確定申告関係書類」が添付されている。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・納税証明書（その３）や（消費税）等の証明書が添付されている。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・取得期間を誤っている。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・（申請日の直前期の決算が確定していないため）１期前のものが提出されている。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発行日から３ヵ月を過ぎている。</a:t>
            </a:r>
            <a:endParaRPr kumimoji="1" lang="ja-JP" altLang="en-US"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707886"/>
          </a:xfrm>
          <a:prstGeom prst="rect">
            <a:avLst/>
          </a:prstGeom>
          <a:solidFill>
            <a:schemeClr val="accent5"/>
          </a:solidFill>
        </p:spPr>
        <p:txBody>
          <a:bodyPr wrap="squar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⑤添付書類「法人税の直前一年の各年度における納付すべき額及び納付済額を証する書面」について</a:t>
            </a:r>
          </a:p>
        </p:txBody>
      </p:sp>
      <p:sp>
        <p:nvSpPr>
          <p:cNvPr id="8" name="正方形/長方形 7"/>
          <p:cNvSpPr/>
          <p:nvPr/>
        </p:nvSpPr>
        <p:spPr>
          <a:xfrm>
            <a:off x="49481" y="930877"/>
            <a:ext cx="6819900" cy="2705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2AC72AC-7D7F-010F-87AE-42E11637C50D}"/>
              </a:ext>
            </a:extLst>
          </p:cNvPr>
          <p:cNvSpPr txBox="1"/>
          <p:nvPr/>
        </p:nvSpPr>
        <p:spPr>
          <a:xfrm>
            <a:off x="102758" y="1626613"/>
            <a:ext cx="5032147" cy="738664"/>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・納税地を所管する税務署に申請の上、取得してください。</a:t>
            </a:r>
            <a:endParaRPr kumimoji="1"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・発行日から３ヵ月以内のもの</a:t>
            </a:r>
            <a:endParaRPr kumimoji="1" lang="en-US" altLang="ja-JP"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0EA474F-5489-C63D-413B-D4EE1E7FC4C8}"/>
              </a:ext>
            </a:extLst>
          </p:cNvPr>
          <p:cNvSpPr txBox="1"/>
          <p:nvPr/>
        </p:nvSpPr>
        <p:spPr>
          <a:xfrm>
            <a:off x="102758" y="2451535"/>
            <a:ext cx="6970555" cy="80791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・証明を要する期間は、申請日を含む事業年度の前事業年度分です。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例：決算期が１０月末の場合、</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令和８年１０月末までに申請する場合は、令和６年１１月～令和７年１０月末のもの</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令和８年１１月以降に申請する場合は、令和７年１１月～令和８年１０月末のもの</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014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15245" y="35496"/>
            <a:ext cx="6858000" cy="830997"/>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⑥最近の事業年度における</a:t>
            </a:r>
            <a:endParaRPr kumimoji="1" lang="en-US" altLang="ja-JP" sz="2400" dirty="0">
              <a:solidFill>
                <a:schemeClr val="bg1"/>
              </a:solidFill>
              <a:latin typeface="メイリオ" panose="020B0604030504040204" pitchFamily="50" charset="-128"/>
              <a:ea typeface="メイリオ" panose="020B0604030504040204" pitchFamily="50" charset="-128"/>
            </a:endParaRPr>
          </a:p>
          <a:p>
            <a:r>
              <a:rPr kumimoji="1" lang="ja-JP" altLang="en-US" sz="2400" dirty="0">
                <a:solidFill>
                  <a:schemeClr val="bg1"/>
                </a:solidFill>
                <a:latin typeface="メイリオ" panose="020B0604030504040204" pitchFamily="50" charset="-128"/>
                <a:ea typeface="メイリオ" panose="020B0604030504040204" pitchFamily="50" charset="-128"/>
              </a:rPr>
              <a:t>貸借対照表及び損益計算書について</a:t>
            </a:r>
          </a:p>
        </p:txBody>
      </p:sp>
      <p:grpSp>
        <p:nvGrpSpPr>
          <p:cNvPr id="2" name="グループ化 1"/>
          <p:cNvGrpSpPr/>
          <p:nvPr/>
        </p:nvGrpSpPr>
        <p:grpSpPr>
          <a:xfrm>
            <a:off x="0" y="1072765"/>
            <a:ext cx="6827510" cy="3312368"/>
            <a:chOff x="0" y="1331640"/>
            <a:chExt cx="6827510" cy="3312368"/>
          </a:xfrm>
        </p:grpSpPr>
        <p:sp>
          <p:nvSpPr>
            <p:cNvPr id="3" name="テキスト ボックス 2"/>
            <p:cNvSpPr txBox="1"/>
            <p:nvPr/>
          </p:nvSpPr>
          <p:spPr>
            <a:xfrm>
              <a:off x="0" y="1449183"/>
              <a:ext cx="682751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○「最近の事業年度」とは、申請日を含む事業年度の前事業年度分を指します。</a:t>
              </a:r>
              <a:endParaRPr kumimoji="1" lang="en-US" altLang="ja-JP" sz="14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84902" y="1331640"/>
              <a:ext cx="6684685" cy="3312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2793" y="2371150"/>
              <a:ext cx="6444560"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申請日時点でこの決算が確定していない場合、確定後に申請をしていただくことになります。</a:t>
              </a:r>
              <a:endParaRPr kumimoji="1" lang="en-US" altLang="ja-JP" sz="14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9217" y="2906619"/>
              <a:ext cx="6558135"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○登録を受けるためには、財産要件（負債が資産を上回っていないこと）を満たしている必要があります。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最近の事業年度において債務超過となる場合は、最近の事業年度及びこの前年度の貸借対照表及び損益計算書を添付していただき、当期純利益が２期連続で生じているなど、「財産及び損益の状況が良好である」</a:t>
              </a:r>
              <a:r>
                <a:rPr kumimoji="1" lang="ja-JP" altLang="en-US" sz="1400" dirty="0" err="1">
                  <a:latin typeface="メイリオ" panose="020B0604030504040204" pitchFamily="50" charset="-128"/>
                  <a:ea typeface="メイリオ" panose="020B0604030504040204" pitchFamily="50" charset="-128"/>
                </a:rPr>
                <a:t>か</a:t>
              </a:r>
              <a:r>
                <a:rPr kumimoji="1" lang="ja-JP" altLang="en-US" sz="1400" dirty="0">
                  <a:latin typeface="メイリオ" panose="020B0604030504040204" pitchFamily="50" charset="-128"/>
                  <a:ea typeface="メイリオ" panose="020B0604030504040204" pitchFamily="50" charset="-128"/>
                </a:rPr>
                <a:t>どうかを確認させていただく必要があります。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（確認できない場合は登録ができません）</a:t>
              </a:r>
              <a:endParaRPr kumimoji="1" lang="en-US" altLang="ja-JP" sz="1400" dirty="0">
                <a:latin typeface="メイリオ" panose="020B0604030504040204" pitchFamily="50" charset="-128"/>
                <a:ea typeface="メイリオ" panose="020B0604030504040204" pitchFamily="50" charset="-128"/>
              </a:endParaRPr>
            </a:p>
          </p:txBody>
        </p:sp>
      </p:grpSp>
      <p:sp>
        <p:nvSpPr>
          <p:cNvPr id="5" name="テキスト ボックス 4">
            <a:extLst>
              <a:ext uri="{FF2B5EF4-FFF2-40B4-BE49-F238E27FC236}">
                <a16:creationId xmlns:a16="http://schemas.microsoft.com/office/drawing/2014/main" id="{0E49F58D-35BB-BFFA-9DB6-2FF270DCFB3C}"/>
              </a:ext>
            </a:extLst>
          </p:cNvPr>
          <p:cNvSpPr txBox="1"/>
          <p:nvPr/>
        </p:nvSpPr>
        <p:spPr>
          <a:xfrm>
            <a:off x="67811" y="4692910"/>
            <a:ext cx="6691888" cy="1815882"/>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・提出対象期間を誤っている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申請日を含む事業年度の前年度の決算が確定していないとの理由で、申請日を含む事業年度の前々期の決算書類が提出されている。（１０月末が決算期である場合、令和８年１１月の申請に対して、令和７年１０月末の決算書類が提出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・確定していない「試算表」が添付されている。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・債務超過の貸借対照表のみが添付されている。</a:t>
            </a:r>
            <a:endParaRPr kumimoji="1"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530C037-7786-B12E-1FB4-EFBD650D7946}"/>
              </a:ext>
            </a:extLst>
          </p:cNvPr>
          <p:cNvSpPr txBox="1"/>
          <p:nvPr/>
        </p:nvSpPr>
        <p:spPr>
          <a:xfrm>
            <a:off x="115490" y="1493556"/>
            <a:ext cx="5570756" cy="623248"/>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例：決算期が１０月末の場合、</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令和８年１０月末までに申請する場合は、令和６年１１月～令和７年１０月末のもの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令和８年１１月以降に申請する場合は、令和７年１１月～令和８年１０月末のもの</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595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1017135"/>
            <a:ext cx="6381328"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○登録免許税は、電子申請の場合であっても、書面申請の場合であっても、「申請時に」納めていただく必要があります。</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登録後に納めるものではありません。</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4902" y="4352448"/>
            <a:ext cx="6691888"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・申請時に領収書を送付していない（登録後に納付をしようとしている）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・納付先税務署を誤っている（申請者の最寄り税務署に納めている）</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962" y="35496"/>
            <a:ext cx="6865962"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⑦登録免許税について</a:t>
            </a:r>
          </a:p>
        </p:txBody>
      </p:sp>
      <p:sp>
        <p:nvSpPr>
          <p:cNvPr id="8" name="正方形/長方形 7"/>
          <p:cNvSpPr/>
          <p:nvPr/>
        </p:nvSpPr>
        <p:spPr>
          <a:xfrm>
            <a:off x="84902" y="825252"/>
            <a:ext cx="6684685" cy="3314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075" y="1809310"/>
            <a:ext cx="6381328"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○申請と同時または申請後速やかに、「登録免許税の領収書（原本）」を「郵送」してください。</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33573" y="2368106"/>
            <a:ext cx="5714181" cy="1538883"/>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金額：９万円</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納付先：大阪国税局 東税務署</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納付方法：東税務署又は最寄りの金融機関（日本銀行歳入代理店）</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領収書原本の送付先：</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540-8586</a:t>
            </a:r>
          </a:p>
          <a:p>
            <a:r>
              <a:rPr lang="ja-JP" altLang="en-US" sz="1200" dirty="0">
                <a:latin typeface="メイリオ" panose="020B0604030504040204" pitchFamily="50" charset="-128"/>
                <a:ea typeface="メイリオ" panose="020B0604030504040204" pitchFamily="50" charset="-128"/>
              </a:rPr>
              <a:t>　大阪市</a:t>
            </a:r>
            <a:r>
              <a:rPr lang="ja-JP" altLang="en-US" sz="1200">
                <a:latin typeface="メイリオ" panose="020B0604030504040204" pitchFamily="50" charset="-128"/>
                <a:ea typeface="メイリオ" panose="020B0604030504040204" pitchFamily="50" charset="-128"/>
              </a:rPr>
              <a:t>中央区大手前３－１－４１　大手前合同庁舎</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近畿地方整備局　建政部　建設産業第二課　賃貸住宅管理業係</a:t>
            </a:r>
            <a:endParaRPr lang="en-US" altLang="ja-JP" sz="1200" dirty="0">
              <a:latin typeface="メイリオ" panose="020B0604030504040204" pitchFamily="50" charset="-128"/>
              <a:ea typeface="メイリオ" panose="020B0604030504040204" pitchFamily="50" charset="-128"/>
            </a:endParaRPr>
          </a:p>
        </p:txBody>
      </p:sp>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80" y="5868144"/>
            <a:ext cx="5375199" cy="255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1437764" y="6046829"/>
            <a:ext cx="162018" cy="184666"/>
          </a:xfrm>
          <a:prstGeom prst="rect">
            <a:avLst/>
          </a:prstGeom>
          <a:noFill/>
        </p:spPr>
        <p:txBody>
          <a:bodyPr wrap="square" lIns="0" tIns="0" rIns="0" bIns="0" rtlCol="0">
            <a:spAutoFit/>
          </a:bodyPr>
          <a:lstStyle/>
          <a:p>
            <a:r>
              <a:rPr lang="ja-JP" altLang="en-US" sz="1200" b="1" dirty="0">
                <a:solidFill>
                  <a:srgbClr val="FF0000"/>
                </a:solidFill>
              </a:rPr>
              <a:t>○</a:t>
            </a:r>
            <a:endParaRPr kumimoji="1" lang="ja-JP" altLang="en-US" sz="1200" b="1" dirty="0">
              <a:solidFill>
                <a:srgbClr val="FF0000"/>
              </a:solidFill>
            </a:endParaRPr>
          </a:p>
        </p:txBody>
      </p:sp>
      <p:sp>
        <p:nvSpPr>
          <p:cNvPr id="15" name="テキスト ボックス 14"/>
          <p:cNvSpPr txBox="1"/>
          <p:nvPr/>
        </p:nvSpPr>
        <p:spPr>
          <a:xfrm>
            <a:off x="1575874" y="6046829"/>
            <a:ext cx="162018" cy="184666"/>
          </a:xfrm>
          <a:prstGeom prst="rect">
            <a:avLst/>
          </a:prstGeom>
          <a:noFill/>
        </p:spPr>
        <p:txBody>
          <a:bodyPr wrap="square" lIns="0" tIns="0" rIns="0" bIns="0" rtlCol="0">
            <a:spAutoFit/>
          </a:bodyPr>
          <a:lstStyle/>
          <a:p>
            <a:r>
              <a:rPr lang="ja-JP" altLang="en-US" sz="1200" b="1" dirty="0">
                <a:solidFill>
                  <a:srgbClr val="FF0000"/>
                </a:solidFill>
              </a:rPr>
              <a:t>○</a:t>
            </a:r>
            <a:endParaRPr kumimoji="1" lang="ja-JP" altLang="en-US" sz="1200" b="1" dirty="0">
              <a:solidFill>
                <a:srgbClr val="FF0000"/>
              </a:solidFill>
            </a:endParaRPr>
          </a:p>
        </p:txBody>
      </p:sp>
      <p:sp>
        <p:nvSpPr>
          <p:cNvPr id="16" name="テキスト ボックス 15"/>
          <p:cNvSpPr txBox="1"/>
          <p:nvPr/>
        </p:nvSpPr>
        <p:spPr>
          <a:xfrm>
            <a:off x="1840280" y="6048089"/>
            <a:ext cx="162018" cy="184666"/>
          </a:xfrm>
          <a:prstGeom prst="rect">
            <a:avLst/>
          </a:prstGeom>
          <a:noFill/>
        </p:spPr>
        <p:txBody>
          <a:bodyPr wrap="square" lIns="0" tIns="0" rIns="0" bIns="0" rtlCol="0">
            <a:spAutoFit/>
          </a:bodyPr>
          <a:lstStyle/>
          <a:p>
            <a:r>
              <a:rPr lang="ja-JP" altLang="en-US" sz="1200" b="1" dirty="0">
                <a:solidFill>
                  <a:srgbClr val="FF0000"/>
                </a:solidFill>
              </a:rPr>
              <a:t>２</a:t>
            </a:r>
            <a:endParaRPr kumimoji="1" lang="ja-JP" altLang="en-US" sz="1200" b="1" dirty="0">
              <a:solidFill>
                <a:srgbClr val="FF0000"/>
              </a:solidFill>
            </a:endParaRPr>
          </a:p>
        </p:txBody>
      </p:sp>
      <p:sp>
        <p:nvSpPr>
          <p:cNvPr id="17" name="テキスト ボックス 16"/>
          <p:cNvSpPr txBox="1"/>
          <p:nvPr/>
        </p:nvSpPr>
        <p:spPr>
          <a:xfrm>
            <a:off x="1964101" y="6048089"/>
            <a:ext cx="162018" cy="184666"/>
          </a:xfrm>
          <a:prstGeom prst="rect">
            <a:avLst/>
          </a:prstGeom>
          <a:noFill/>
        </p:spPr>
        <p:txBody>
          <a:bodyPr wrap="square" lIns="0" tIns="0" rIns="0" bIns="0" rtlCol="0">
            <a:spAutoFit/>
          </a:bodyPr>
          <a:lstStyle/>
          <a:p>
            <a:r>
              <a:rPr lang="ja-JP" altLang="en-US" sz="1200" b="1" dirty="0">
                <a:solidFill>
                  <a:srgbClr val="FF0000"/>
                </a:solidFill>
              </a:rPr>
              <a:t>２</a:t>
            </a:r>
            <a:endParaRPr kumimoji="1" lang="ja-JP" altLang="en-US" sz="1200" b="1" dirty="0">
              <a:solidFill>
                <a:srgbClr val="FF0000"/>
              </a:solidFill>
            </a:endParaRPr>
          </a:p>
        </p:txBody>
      </p:sp>
      <p:sp>
        <p:nvSpPr>
          <p:cNvPr id="18" name="テキスト ボックス 17"/>
          <p:cNvSpPr txBox="1"/>
          <p:nvPr/>
        </p:nvSpPr>
        <p:spPr>
          <a:xfrm>
            <a:off x="2078397" y="6048089"/>
            <a:ext cx="162018" cy="184666"/>
          </a:xfrm>
          <a:prstGeom prst="rect">
            <a:avLst/>
          </a:prstGeom>
          <a:noFill/>
        </p:spPr>
        <p:txBody>
          <a:bodyPr wrap="square" lIns="0" tIns="0" rIns="0" bIns="0" rtlCol="0">
            <a:spAutoFit/>
          </a:bodyPr>
          <a:lstStyle/>
          <a:p>
            <a:r>
              <a:rPr lang="ja-JP" altLang="en-US" sz="1200" b="1" dirty="0">
                <a:solidFill>
                  <a:srgbClr val="FF0000"/>
                </a:solidFill>
              </a:rPr>
              <a:t>１</a:t>
            </a:r>
            <a:endParaRPr kumimoji="1" lang="ja-JP" altLang="en-US" sz="1200" b="1" dirty="0">
              <a:solidFill>
                <a:srgbClr val="FF0000"/>
              </a:solidFill>
            </a:endParaRPr>
          </a:p>
        </p:txBody>
      </p:sp>
      <p:sp>
        <p:nvSpPr>
          <p:cNvPr id="20" name="テキスト ボックス 19"/>
          <p:cNvSpPr txBox="1"/>
          <p:nvPr/>
        </p:nvSpPr>
        <p:spPr>
          <a:xfrm>
            <a:off x="2634624" y="6051527"/>
            <a:ext cx="162018" cy="184666"/>
          </a:xfrm>
          <a:prstGeom prst="rect">
            <a:avLst/>
          </a:prstGeom>
          <a:noFill/>
        </p:spPr>
        <p:txBody>
          <a:bodyPr wrap="square" lIns="0" tIns="0" rIns="0" bIns="0" rtlCol="0">
            <a:spAutoFit/>
          </a:bodyPr>
          <a:lstStyle/>
          <a:p>
            <a:r>
              <a:rPr lang="ja-JP" altLang="en-US" sz="1200" b="1" dirty="0">
                <a:solidFill>
                  <a:srgbClr val="FF0000"/>
                </a:solidFill>
              </a:rPr>
              <a:t>東</a:t>
            </a:r>
            <a:endParaRPr kumimoji="1" lang="ja-JP" altLang="en-US" sz="1200" b="1" dirty="0">
              <a:solidFill>
                <a:srgbClr val="FF0000"/>
              </a:solidFill>
            </a:endParaRPr>
          </a:p>
        </p:txBody>
      </p:sp>
      <p:sp>
        <p:nvSpPr>
          <p:cNvPr id="23" name="テキスト ボックス 22"/>
          <p:cNvSpPr txBox="1"/>
          <p:nvPr/>
        </p:nvSpPr>
        <p:spPr>
          <a:xfrm>
            <a:off x="3708542" y="6323462"/>
            <a:ext cx="162018" cy="184666"/>
          </a:xfrm>
          <a:prstGeom prst="rect">
            <a:avLst/>
          </a:prstGeom>
          <a:noFill/>
        </p:spPr>
        <p:txBody>
          <a:bodyPr wrap="square" lIns="0" tIns="0" rIns="0" bIns="0" rtlCol="0">
            <a:spAutoFit/>
          </a:bodyPr>
          <a:lstStyle/>
          <a:p>
            <a:r>
              <a:rPr kumimoji="1" lang="ja-JP" altLang="en-US" sz="1200" b="1" dirty="0">
                <a:solidFill>
                  <a:srgbClr val="FF0000"/>
                </a:solidFill>
              </a:rPr>
              <a:t>￥</a:t>
            </a:r>
          </a:p>
        </p:txBody>
      </p:sp>
      <p:sp>
        <p:nvSpPr>
          <p:cNvPr id="24" name="テキスト ボックス 23"/>
          <p:cNvSpPr txBox="1"/>
          <p:nvPr/>
        </p:nvSpPr>
        <p:spPr>
          <a:xfrm>
            <a:off x="3861034" y="6314306"/>
            <a:ext cx="162018" cy="184666"/>
          </a:xfrm>
          <a:prstGeom prst="rect">
            <a:avLst/>
          </a:prstGeom>
          <a:noFill/>
        </p:spPr>
        <p:txBody>
          <a:bodyPr wrap="square" lIns="0" tIns="0" rIns="0" bIns="0" rtlCol="0">
            <a:spAutoFit/>
          </a:bodyPr>
          <a:lstStyle/>
          <a:p>
            <a:r>
              <a:rPr lang="ja-JP" altLang="en-US" sz="1200" b="1" dirty="0">
                <a:solidFill>
                  <a:srgbClr val="FF0000"/>
                </a:solidFill>
              </a:rPr>
              <a:t>９</a:t>
            </a:r>
            <a:endParaRPr kumimoji="1" lang="ja-JP" altLang="en-US" sz="1200" b="1" dirty="0">
              <a:solidFill>
                <a:srgbClr val="FF0000"/>
              </a:solidFill>
            </a:endParaRPr>
          </a:p>
        </p:txBody>
      </p:sp>
      <p:sp>
        <p:nvSpPr>
          <p:cNvPr id="25" name="テキスト ボックス 24"/>
          <p:cNvSpPr txBox="1"/>
          <p:nvPr/>
        </p:nvSpPr>
        <p:spPr>
          <a:xfrm>
            <a:off x="3987236" y="6312481"/>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26" name="テキスト ボックス 25"/>
          <p:cNvSpPr txBox="1"/>
          <p:nvPr/>
        </p:nvSpPr>
        <p:spPr>
          <a:xfrm>
            <a:off x="4123030" y="6310759"/>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27" name="テキスト ボックス 26"/>
          <p:cNvSpPr txBox="1"/>
          <p:nvPr/>
        </p:nvSpPr>
        <p:spPr>
          <a:xfrm>
            <a:off x="4254851" y="6322904"/>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28" name="テキスト ボックス 27"/>
          <p:cNvSpPr txBox="1"/>
          <p:nvPr/>
        </p:nvSpPr>
        <p:spPr>
          <a:xfrm>
            <a:off x="4375908" y="6325999"/>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29" name="テキスト ボックス 28"/>
          <p:cNvSpPr txBox="1"/>
          <p:nvPr/>
        </p:nvSpPr>
        <p:spPr>
          <a:xfrm>
            <a:off x="3696778" y="7799181"/>
            <a:ext cx="162018" cy="184666"/>
          </a:xfrm>
          <a:prstGeom prst="rect">
            <a:avLst/>
          </a:prstGeom>
          <a:noFill/>
        </p:spPr>
        <p:txBody>
          <a:bodyPr wrap="square" lIns="0" tIns="0" rIns="0" bIns="0" rtlCol="0">
            <a:spAutoFit/>
          </a:bodyPr>
          <a:lstStyle/>
          <a:p>
            <a:r>
              <a:rPr kumimoji="1" lang="ja-JP" altLang="en-US" sz="1200" b="1" dirty="0">
                <a:solidFill>
                  <a:srgbClr val="FF0000"/>
                </a:solidFill>
              </a:rPr>
              <a:t>￥</a:t>
            </a:r>
          </a:p>
        </p:txBody>
      </p:sp>
      <p:sp>
        <p:nvSpPr>
          <p:cNvPr id="30" name="テキスト ボックス 29"/>
          <p:cNvSpPr txBox="1"/>
          <p:nvPr/>
        </p:nvSpPr>
        <p:spPr>
          <a:xfrm>
            <a:off x="3849270" y="7790025"/>
            <a:ext cx="162018" cy="184666"/>
          </a:xfrm>
          <a:prstGeom prst="rect">
            <a:avLst/>
          </a:prstGeom>
          <a:noFill/>
        </p:spPr>
        <p:txBody>
          <a:bodyPr wrap="square" lIns="0" tIns="0" rIns="0" bIns="0" rtlCol="0">
            <a:spAutoFit/>
          </a:bodyPr>
          <a:lstStyle/>
          <a:p>
            <a:r>
              <a:rPr lang="ja-JP" altLang="en-US" sz="1200" b="1" dirty="0">
                <a:solidFill>
                  <a:srgbClr val="FF0000"/>
                </a:solidFill>
              </a:rPr>
              <a:t>９</a:t>
            </a:r>
            <a:endParaRPr kumimoji="1" lang="ja-JP" altLang="en-US" sz="1200" b="1" dirty="0">
              <a:solidFill>
                <a:srgbClr val="FF0000"/>
              </a:solidFill>
            </a:endParaRPr>
          </a:p>
        </p:txBody>
      </p:sp>
      <p:sp>
        <p:nvSpPr>
          <p:cNvPr id="31" name="テキスト ボックス 30"/>
          <p:cNvSpPr txBox="1"/>
          <p:nvPr/>
        </p:nvSpPr>
        <p:spPr>
          <a:xfrm>
            <a:off x="3978647" y="7781320"/>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32" name="テキスト ボックス 31"/>
          <p:cNvSpPr txBox="1"/>
          <p:nvPr/>
        </p:nvSpPr>
        <p:spPr>
          <a:xfrm>
            <a:off x="4111266" y="7786478"/>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33" name="テキスト ボックス 32"/>
          <p:cNvSpPr txBox="1"/>
          <p:nvPr/>
        </p:nvSpPr>
        <p:spPr>
          <a:xfrm>
            <a:off x="4243087" y="7791744"/>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34" name="テキスト ボックス 33"/>
          <p:cNvSpPr txBox="1"/>
          <p:nvPr/>
        </p:nvSpPr>
        <p:spPr>
          <a:xfrm>
            <a:off x="4360969" y="7798279"/>
            <a:ext cx="162018" cy="184666"/>
          </a:xfrm>
          <a:prstGeom prst="rect">
            <a:avLst/>
          </a:prstGeom>
          <a:noFill/>
        </p:spPr>
        <p:txBody>
          <a:bodyPr wrap="square" lIns="0" tIns="0" rIns="0" bIns="0" rtlCol="0">
            <a:spAutoFit/>
          </a:bodyPr>
          <a:lstStyle/>
          <a:p>
            <a:r>
              <a:rPr lang="ja-JP" altLang="en-US" sz="1200" b="1" dirty="0">
                <a:solidFill>
                  <a:srgbClr val="FF0000"/>
                </a:solidFill>
              </a:rPr>
              <a:t>０</a:t>
            </a:r>
            <a:endParaRPr kumimoji="1" lang="ja-JP" altLang="en-US" sz="1200" b="1" dirty="0">
              <a:solidFill>
                <a:srgbClr val="FF0000"/>
              </a:solidFill>
            </a:endParaRPr>
          </a:p>
        </p:txBody>
      </p:sp>
      <p:sp>
        <p:nvSpPr>
          <p:cNvPr id="35" name="テキスト ボックス 34"/>
          <p:cNvSpPr txBox="1"/>
          <p:nvPr/>
        </p:nvSpPr>
        <p:spPr>
          <a:xfrm>
            <a:off x="980728" y="7256067"/>
            <a:ext cx="1815913" cy="864096"/>
          </a:xfrm>
          <a:prstGeom prst="rect">
            <a:avLst/>
          </a:prstGeom>
          <a:noFill/>
          <a:ln>
            <a:solidFill>
              <a:srgbClr val="FF0000"/>
            </a:solidFill>
          </a:ln>
        </p:spPr>
        <p:txBody>
          <a:bodyPr wrap="square" lIns="0" tIns="0" rIns="0" bIns="0" rtlCol="0" anchor="ctr" anchorCtr="0">
            <a:noAutofit/>
          </a:bodyPr>
          <a:lstStyle/>
          <a:p>
            <a:r>
              <a:rPr lang="ja-JP" altLang="en-US" sz="1050" dirty="0">
                <a:solidFill>
                  <a:srgbClr val="FF0000"/>
                </a:solidFill>
              </a:rPr>
              <a:t>　</a:t>
            </a:r>
            <a:r>
              <a:rPr lang="ja-JP" altLang="en-US" sz="1050" dirty="0">
                <a:solidFill>
                  <a:srgbClr val="FF0000"/>
                </a:solidFill>
                <a:latin typeface="ＭＳ Ｐゴシック" panose="020B0600070205080204" pitchFamily="50" charset="-128"/>
                <a:ea typeface="ＭＳ Ｐゴシック" panose="020B0600070205080204" pitchFamily="50" charset="-128"/>
              </a:rPr>
              <a:t>申請者名義で納めてください。（経理担当者や代理の方の名前で納めないでください）</a:t>
            </a:r>
            <a:endParaRPr lang="en-US" altLang="ja-JP" sz="1050" dirty="0">
              <a:solidFill>
                <a:srgbClr val="FF0000"/>
              </a:solidFill>
              <a:latin typeface="ＭＳ Ｐゴシック" panose="020B0600070205080204" pitchFamily="50" charset="-128"/>
              <a:ea typeface="ＭＳ Ｐゴシック" panose="020B0600070205080204" pitchFamily="50" charset="-128"/>
            </a:endParaRPr>
          </a:p>
        </p:txBody>
      </p:sp>
      <p:sp>
        <p:nvSpPr>
          <p:cNvPr id="36" name="円/楕円 1"/>
          <p:cNvSpPr/>
          <p:nvPr/>
        </p:nvSpPr>
        <p:spPr>
          <a:xfrm>
            <a:off x="5128363" y="7706028"/>
            <a:ext cx="504056" cy="519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a:solidFill>
                  <a:srgbClr val="FF0000"/>
                </a:solidFill>
              </a:rPr>
              <a:t>要領収印</a:t>
            </a:r>
            <a:endParaRPr kumimoji="1" lang="ja-JP" altLang="en-US" sz="1200" b="1" dirty="0">
              <a:solidFill>
                <a:srgbClr val="FF0000"/>
              </a:solidFill>
            </a:endParaRPr>
          </a:p>
        </p:txBody>
      </p:sp>
      <p:sp>
        <p:nvSpPr>
          <p:cNvPr id="37" name="テキスト ボックス 36"/>
          <p:cNvSpPr txBox="1"/>
          <p:nvPr/>
        </p:nvSpPr>
        <p:spPr>
          <a:xfrm>
            <a:off x="2049469" y="8274340"/>
            <a:ext cx="3798973" cy="161583"/>
          </a:xfrm>
          <a:prstGeom prst="rect">
            <a:avLst/>
          </a:prstGeom>
          <a:noFill/>
        </p:spPr>
        <p:txBody>
          <a:bodyPr wrap="square" lIns="0" tIns="0" rIns="0" bIns="0" rtlCol="0">
            <a:spAutoFit/>
          </a:bodyPr>
          <a:lstStyle/>
          <a:p>
            <a:r>
              <a:rPr lang="en-US" altLang="ja-JP" sz="1050" b="1" dirty="0">
                <a:solidFill>
                  <a:srgbClr val="FF0000"/>
                </a:solidFill>
              </a:rPr>
              <a:t>※</a:t>
            </a:r>
            <a:r>
              <a:rPr lang="ja-JP" altLang="en-US" sz="1050" b="1" dirty="0">
                <a:solidFill>
                  <a:srgbClr val="FF0000"/>
                </a:solidFill>
              </a:rPr>
              <a:t>登録免許税領収証書として、申請書第六面に貼付して下さい。</a:t>
            </a:r>
            <a:endParaRPr kumimoji="1" lang="ja-JP" altLang="en-US" sz="1050" b="1" dirty="0">
              <a:solidFill>
                <a:srgbClr val="FF0000"/>
              </a:solidFill>
            </a:endParaRPr>
          </a:p>
        </p:txBody>
      </p:sp>
      <p:sp>
        <p:nvSpPr>
          <p:cNvPr id="38" name="テキスト ボックス 37"/>
          <p:cNvSpPr txBox="1"/>
          <p:nvPr/>
        </p:nvSpPr>
        <p:spPr>
          <a:xfrm>
            <a:off x="-7962" y="5294912"/>
            <a:ext cx="2518638"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（送付いただくものの見本）</a:t>
            </a:r>
          </a:p>
        </p:txBody>
      </p:sp>
      <p:sp>
        <p:nvSpPr>
          <p:cNvPr id="39" name="テキスト ボックス 38"/>
          <p:cNvSpPr txBox="1"/>
          <p:nvPr/>
        </p:nvSpPr>
        <p:spPr>
          <a:xfrm>
            <a:off x="502658" y="5545284"/>
            <a:ext cx="3954929"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納付書の用紙は金融機関に備付けられています</a:t>
            </a:r>
          </a:p>
        </p:txBody>
      </p:sp>
      <p:sp>
        <p:nvSpPr>
          <p:cNvPr id="2" name="テキスト ボックス 1"/>
          <p:cNvSpPr txBox="1"/>
          <p:nvPr/>
        </p:nvSpPr>
        <p:spPr>
          <a:xfrm>
            <a:off x="2020703" y="2055879"/>
            <a:ext cx="4077906" cy="600164"/>
          </a:xfrm>
          <a:prstGeom prst="rect">
            <a:avLst/>
          </a:prstGeom>
          <a:noFill/>
        </p:spPr>
        <p:txBody>
          <a:bodyPr wrap="square" rtlCol="0">
            <a:spAutoFit/>
          </a:bodyPr>
          <a:lstStyle/>
          <a:p>
            <a:r>
              <a:rPr lang="en-US" altLang="ja-JP" sz="1100" dirty="0">
                <a:solidFill>
                  <a:srgbClr val="FF0000"/>
                </a:solidFill>
                <a:latin typeface="BIZ UDPゴシック" panose="020B0400000000000000" pitchFamily="50" charset="-128"/>
                <a:ea typeface="BIZ UDPゴシック" panose="020B0400000000000000" pitchFamily="50" charset="-128"/>
              </a:rPr>
              <a:t>※</a:t>
            </a:r>
            <a:r>
              <a:rPr lang="ja-JP" altLang="ja-JP" sz="1100" dirty="0">
                <a:solidFill>
                  <a:srgbClr val="FF0000"/>
                </a:solidFill>
                <a:latin typeface="BIZ UDPゴシック" panose="020B0400000000000000" pitchFamily="50" charset="-128"/>
                <a:ea typeface="BIZ UDPゴシック" panose="020B0400000000000000" pitchFamily="50" charset="-128"/>
              </a:rPr>
              <a:t>郵送に際しては、郵便事故防止のため、</a:t>
            </a:r>
            <a:r>
              <a:rPr lang="ja-JP" altLang="en-US" sz="1100" dirty="0">
                <a:solidFill>
                  <a:srgbClr val="FF0000"/>
                </a:solidFill>
                <a:latin typeface="BIZ UDPゴシック" panose="020B0400000000000000" pitchFamily="50" charset="-128"/>
                <a:ea typeface="BIZ UDPゴシック" panose="020B0400000000000000" pitchFamily="50" charset="-128"/>
              </a:rPr>
              <a:t>追跡可能な郵送方法</a:t>
            </a:r>
            <a:r>
              <a:rPr lang="ja-JP" altLang="ja-JP" sz="1100" dirty="0">
                <a:solidFill>
                  <a:srgbClr val="FF0000"/>
                </a:solidFill>
                <a:latin typeface="BIZ UDPゴシック" panose="020B0400000000000000" pitchFamily="50" charset="-128"/>
                <a:ea typeface="BIZ UDPゴシック" panose="020B0400000000000000" pitchFamily="50" charset="-128"/>
              </a:rPr>
              <a:t>（簡易書留、レターパック等）の活用をお勧めします。</a:t>
            </a:r>
          </a:p>
          <a:p>
            <a:endParaRPr kumimoji="1" lang="ja-JP" altLang="en-US" sz="1100" dirty="0">
              <a:solidFill>
                <a:srgbClr val="FF0000"/>
              </a:solidFill>
            </a:endParaRPr>
          </a:p>
        </p:txBody>
      </p:sp>
    </p:spTree>
    <p:extLst>
      <p:ext uri="{BB962C8B-B14F-4D97-AF65-F5344CB8AC3E}">
        <p14:creationId xmlns:p14="http://schemas.microsoft.com/office/powerpoint/2010/main" val="342101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1019" y="1187624"/>
            <a:ext cx="6512450"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業務等の状況に関する書面の「（うち業務管理者の数）」は、登録する業務管理者の数（＝「業務管理者の配置状況」に記載する人数）と一致します。</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1480" y="2005618"/>
            <a:ext cx="6691888"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・両書面の業務管理者の人数が一致していない（登録しない資格者の人数を記載している）</a:t>
            </a:r>
            <a:endParaRPr kumimoji="1"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830997"/>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⑧業務等の状況に関する書面「従事従業者数」と「業務管理者の配置状況」書面について</a:t>
            </a:r>
          </a:p>
        </p:txBody>
      </p:sp>
      <p:sp>
        <p:nvSpPr>
          <p:cNvPr id="8" name="正方形/長方形 7"/>
          <p:cNvSpPr/>
          <p:nvPr/>
        </p:nvSpPr>
        <p:spPr>
          <a:xfrm>
            <a:off x="84902" y="1040618"/>
            <a:ext cx="6684685" cy="795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a:srcRect l="2958" t="29329" r="41698" b="22438"/>
          <a:stretch/>
        </p:blipFill>
        <p:spPr>
          <a:xfrm>
            <a:off x="171019" y="5474902"/>
            <a:ext cx="2631365" cy="1289368"/>
          </a:xfrm>
          <a:prstGeom prst="rect">
            <a:avLst/>
          </a:prstGeom>
          <a:ln>
            <a:solidFill>
              <a:schemeClr val="tx1"/>
            </a:solidFill>
          </a:ln>
        </p:spPr>
      </p:pic>
      <p:pic>
        <p:nvPicPr>
          <p:cNvPr id="5" name="図 4"/>
          <p:cNvPicPr>
            <a:picLocks noChangeAspect="1"/>
          </p:cNvPicPr>
          <p:nvPr/>
        </p:nvPicPr>
        <p:blipFill rotWithShape="1">
          <a:blip r:embed="rId3"/>
          <a:srcRect l="4065" t="29329" r="28969" b="28344"/>
          <a:stretch/>
        </p:blipFill>
        <p:spPr>
          <a:xfrm>
            <a:off x="2996952" y="5472662"/>
            <a:ext cx="3024336" cy="1074764"/>
          </a:xfrm>
          <a:prstGeom prst="rect">
            <a:avLst/>
          </a:prstGeom>
          <a:ln>
            <a:solidFill>
              <a:schemeClr val="tx1"/>
            </a:solidFill>
          </a:ln>
        </p:spPr>
      </p:pic>
      <p:pic>
        <p:nvPicPr>
          <p:cNvPr id="6" name="図 5"/>
          <p:cNvPicPr>
            <a:picLocks noChangeAspect="1"/>
          </p:cNvPicPr>
          <p:nvPr/>
        </p:nvPicPr>
        <p:blipFill rotWithShape="1">
          <a:blip r:embed="rId4"/>
          <a:srcRect l="30630" t="28344" r="30630" b="47047"/>
          <a:stretch/>
        </p:blipFill>
        <p:spPr>
          <a:xfrm>
            <a:off x="113638" y="3336266"/>
            <a:ext cx="3281772" cy="1172061"/>
          </a:xfrm>
          <a:prstGeom prst="rect">
            <a:avLst/>
          </a:prstGeom>
          <a:ln>
            <a:solidFill>
              <a:schemeClr val="tx1"/>
            </a:solidFill>
          </a:ln>
        </p:spPr>
      </p:pic>
      <p:pic>
        <p:nvPicPr>
          <p:cNvPr id="9" name="図 8"/>
          <p:cNvPicPr>
            <a:picLocks noChangeAspect="1"/>
          </p:cNvPicPr>
          <p:nvPr/>
        </p:nvPicPr>
        <p:blipFill rotWithShape="1">
          <a:blip r:embed="rId5"/>
          <a:srcRect l="9860" t="34250" r="47161" b="39172"/>
          <a:stretch/>
        </p:blipFill>
        <p:spPr>
          <a:xfrm>
            <a:off x="3576718" y="3331589"/>
            <a:ext cx="3106751" cy="1080120"/>
          </a:xfrm>
          <a:prstGeom prst="rect">
            <a:avLst/>
          </a:prstGeom>
          <a:ln>
            <a:solidFill>
              <a:schemeClr val="tx1"/>
            </a:solidFill>
          </a:ln>
        </p:spPr>
      </p:pic>
      <p:sp>
        <p:nvSpPr>
          <p:cNvPr id="13" name="テキスト ボックス 12"/>
          <p:cNvSpPr txBox="1"/>
          <p:nvPr/>
        </p:nvSpPr>
        <p:spPr>
          <a:xfrm>
            <a:off x="-82771" y="298782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14" name="テキスト ボックス 13"/>
          <p:cNvSpPr txBox="1"/>
          <p:nvPr/>
        </p:nvSpPr>
        <p:spPr>
          <a:xfrm>
            <a:off x="-99392" y="514806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15" name="角丸四角形吹き出し 14"/>
          <p:cNvSpPr/>
          <p:nvPr/>
        </p:nvSpPr>
        <p:spPr>
          <a:xfrm>
            <a:off x="1097310" y="4513926"/>
            <a:ext cx="1728192" cy="466122"/>
          </a:xfrm>
          <a:prstGeom prst="wedgeRoundRectCallout">
            <a:avLst>
              <a:gd name="adj1" fmla="val 43101"/>
              <a:gd name="adj2" fmla="val -117570"/>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p>
        </p:txBody>
      </p:sp>
      <p:sp>
        <p:nvSpPr>
          <p:cNvPr id="16" name="角丸四角形吹き出し 15"/>
          <p:cNvSpPr/>
          <p:nvPr/>
        </p:nvSpPr>
        <p:spPr>
          <a:xfrm>
            <a:off x="4379082" y="4233957"/>
            <a:ext cx="2146261" cy="562402"/>
          </a:xfrm>
          <a:prstGeom prst="wedgeRoundRectCallout">
            <a:avLst>
              <a:gd name="adj1" fmla="val -46677"/>
              <a:gd name="adj2" fmla="val -12094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（業務管理者の配置状況の）ここに入力する人数は一致します</a:t>
            </a:r>
          </a:p>
        </p:txBody>
      </p:sp>
      <p:sp>
        <p:nvSpPr>
          <p:cNvPr id="17" name="角丸四角形吹き出し 16"/>
          <p:cNvSpPr/>
          <p:nvPr/>
        </p:nvSpPr>
        <p:spPr>
          <a:xfrm>
            <a:off x="195427" y="6587639"/>
            <a:ext cx="1728192" cy="466122"/>
          </a:xfrm>
          <a:prstGeom prst="wedgeRoundRectCallout">
            <a:avLst>
              <a:gd name="adj1" fmla="val 35384"/>
              <a:gd name="adj2" fmla="val -9304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p>
        </p:txBody>
      </p:sp>
      <p:sp>
        <p:nvSpPr>
          <p:cNvPr id="18" name="角丸四角形吹き出し 17"/>
          <p:cNvSpPr/>
          <p:nvPr/>
        </p:nvSpPr>
        <p:spPr>
          <a:xfrm>
            <a:off x="3605893" y="6652219"/>
            <a:ext cx="2415395" cy="562402"/>
          </a:xfrm>
          <a:prstGeom prst="wedgeRoundRectCallout">
            <a:avLst>
              <a:gd name="adj1" fmla="val -42416"/>
              <a:gd name="adj2" fmla="val -10965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（業務管理者の配置状況の）ここに記載する人数は一致します</a:t>
            </a:r>
          </a:p>
        </p:txBody>
      </p:sp>
      <p:sp>
        <p:nvSpPr>
          <p:cNvPr id="20" name="楕円 19"/>
          <p:cNvSpPr/>
          <p:nvPr/>
        </p:nvSpPr>
        <p:spPr>
          <a:xfrm>
            <a:off x="2698047" y="3969525"/>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21767" y="6136622"/>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133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61199" y="892094"/>
            <a:ext cx="6512450"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システムの都合上、電子申請時の「業務管理者の配置状況」の項目において、「免許証ファイル」及び「講習修了証ファイル」には同じもの（賃貸不動産経営管理士証又は認定証書）を添付してください。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200" dirty="0">
                <a:solidFill>
                  <a:srgbClr val="FF0000"/>
                </a:solidFill>
                <a:latin typeface="メイリオ" panose="020B0604030504040204" pitchFamily="50" charset="-128"/>
                <a:ea typeface="メイリオ" panose="020B0604030504040204" pitchFamily="50" charset="-128"/>
              </a:rPr>
              <a:t>※</a:t>
            </a:r>
            <a:r>
              <a:rPr kumimoji="1" lang="ja-JP" altLang="en-US" sz="1200" dirty="0">
                <a:solidFill>
                  <a:srgbClr val="FF0000"/>
                </a:solidFill>
                <a:latin typeface="メイリオ" panose="020B0604030504040204" pitchFamily="50" charset="-128"/>
                <a:ea typeface="メイリオ" panose="020B0604030504040204" pitchFamily="50" charset="-128"/>
              </a:rPr>
              <a:t>令和２年度以前賃貸不動産経営管理士試験合格・登録者及び宅建士の場合は、受講した講習の修了証を「講習修了証ファイル」に添付してください。</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0305" y="2094113"/>
            <a:ext cx="6691888" cy="523220"/>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・「合格証書」や「運転免許証」など、必要書類と異なる書類が添付されている</a:t>
            </a:r>
            <a:endParaRPr kumimoji="1"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646331"/>
          </a:xfrm>
          <a:prstGeom prst="rect">
            <a:avLst/>
          </a:prstGeom>
          <a:solidFill>
            <a:schemeClr val="accent5"/>
          </a:solidFill>
        </p:spPr>
        <p:txBody>
          <a:bodyPr wrap="square" rtlCol="0">
            <a:spAutoFit/>
          </a:bodyPr>
          <a:lstStyle/>
          <a:p>
            <a:r>
              <a:rPr kumimoji="1" lang="ja-JP" altLang="en-US" dirty="0">
                <a:solidFill>
                  <a:schemeClr val="bg1"/>
                </a:solidFill>
                <a:latin typeface="メイリオ" panose="020B0604030504040204" pitchFamily="50" charset="-128"/>
                <a:ea typeface="メイリオ" panose="020B0604030504040204" pitchFamily="50" charset="-128"/>
              </a:rPr>
              <a:t>⑨</a:t>
            </a:r>
            <a:r>
              <a:rPr kumimoji="1" lang="ja-JP" altLang="en-US" u="sng" dirty="0">
                <a:solidFill>
                  <a:schemeClr val="bg1"/>
                </a:solidFill>
                <a:latin typeface="メイリオ" panose="020B0604030504040204" pitchFamily="50" charset="-128"/>
                <a:ea typeface="メイリオ" panose="020B0604030504040204" pitchFamily="50" charset="-128"/>
              </a:rPr>
              <a:t>Ｒ３年度以降</a:t>
            </a:r>
            <a:r>
              <a:rPr kumimoji="1" lang="ja-JP" altLang="en-US" dirty="0">
                <a:solidFill>
                  <a:schemeClr val="bg1"/>
                </a:solidFill>
                <a:latin typeface="メイリオ" panose="020B0604030504040204" pitchFamily="50" charset="-128"/>
                <a:ea typeface="メイリオ" panose="020B0604030504040204" pitchFamily="50" charset="-128"/>
              </a:rPr>
              <a:t>賃貸不動産経営管理士試験合格者が、業務管理者となる場合の、</a:t>
            </a:r>
            <a:r>
              <a:rPr kumimoji="1" lang="ja-JP" altLang="en-US" u="sng" dirty="0">
                <a:solidFill>
                  <a:schemeClr val="bg1"/>
                </a:solidFill>
                <a:latin typeface="メイリオ" panose="020B0604030504040204" pitchFamily="50" charset="-128"/>
                <a:ea typeface="メイリオ" panose="020B0604030504040204" pitchFamily="50" charset="-128"/>
              </a:rPr>
              <a:t>電子申請時における</a:t>
            </a:r>
            <a:r>
              <a:rPr kumimoji="1" lang="ja-JP" altLang="en-US" dirty="0">
                <a:solidFill>
                  <a:schemeClr val="bg1"/>
                </a:solidFill>
                <a:latin typeface="メイリオ" panose="020B0604030504040204" pitchFamily="50" charset="-128"/>
                <a:ea typeface="メイリオ" panose="020B0604030504040204" pitchFamily="50" charset="-128"/>
              </a:rPr>
              <a:t>添付書類について</a:t>
            </a:r>
          </a:p>
        </p:txBody>
      </p:sp>
      <p:sp>
        <p:nvSpPr>
          <p:cNvPr id="8" name="正方形/長方形 7"/>
          <p:cNvSpPr/>
          <p:nvPr/>
        </p:nvSpPr>
        <p:spPr>
          <a:xfrm>
            <a:off x="84901" y="834303"/>
            <a:ext cx="6684685" cy="115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4183" y="3718909"/>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楕円 19"/>
          <p:cNvSpPr/>
          <p:nvPr/>
        </p:nvSpPr>
        <p:spPr>
          <a:xfrm>
            <a:off x="2698047" y="4739268"/>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6435" y="2681208"/>
            <a:ext cx="6663151" cy="738664"/>
          </a:xfrm>
          <a:prstGeom prst="rect">
            <a:avLst/>
          </a:prstGeom>
        </p:spPr>
        <p:txBody>
          <a:bodyPr wrap="square">
            <a:spAutoFit/>
          </a:bodyPr>
          <a:lstStyle/>
          <a:p>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本来、令和３年度以降の賃貸不動産経営管理士試験合格者は「講習修了証」は不要ですが、システムの都合上、添付ファイルがないとエラーが返るため、システム上、添付をお願いするものです。</a:t>
            </a:r>
            <a:endParaRPr lang="en-US" altLang="ja-JP" sz="1400" dirty="0">
              <a:solidFill>
                <a:srgbClr val="FF0000"/>
              </a:solidFill>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620688" y="4087543"/>
            <a:ext cx="4872664" cy="2111229"/>
            <a:chOff x="0" y="0"/>
            <a:chExt cx="4115534" cy="1674964"/>
          </a:xfrm>
        </p:grpSpPr>
        <p:pic>
          <p:nvPicPr>
            <p:cNvPr id="22" name="図 21"/>
            <p:cNvPicPr>
              <a:picLocks noChangeAspect="1"/>
            </p:cNvPicPr>
            <p:nvPr/>
          </p:nvPicPr>
          <p:blipFill rotWithShape="1">
            <a:blip r:embed="rId2"/>
            <a:srcRect l="2124" t="21157" r="3135" b="7406"/>
            <a:stretch/>
          </p:blipFill>
          <p:spPr>
            <a:xfrm>
              <a:off x="0" y="0"/>
              <a:ext cx="4115534" cy="1674964"/>
            </a:xfrm>
            <a:prstGeom prst="rect">
              <a:avLst/>
            </a:prstGeom>
          </p:spPr>
        </p:pic>
        <p:sp>
          <p:nvSpPr>
            <p:cNvPr id="24" name="角丸四角形 23"/>
            <p:cNvSpPr/>
            <p:nvPr/>
          </p:nvSpPr>
          <p:spPr>
            <a:xfrm>
              <a:off x="2847976" y="542923"/>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テキスト ボックス 15"/>
            <p:cNvSpPr txBox="1"/>
            <p:nvPr/>
          </p:nvSpPr>
          <p:spPr>
            <a:xfrm>
              <a:off x="2943226" y="872636"/>
              <a:ext cx="974113" cy="242374"/>
            </a:xfrm>
            <a:prstGeom prst="rect">
              <a:avLst/>
            </a:prstGeom>
            <a:noFill/>
            <a:ln w="12700">
              <a:no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a:solidFill>
                    <a:srgbClr val="FF0000"/>
                  </a:solidFill>
                  <a:latin typeface="BIZ UDPゴシック" panose="020B0400000000000000" pitchFamily="50" charset="-128"/>
                  <a:ea typeface="BIZ UDPゴシック" panose="020B0400000000000000" pitchFamily="50" charset="-128"/>
                </a:rPr>
                <a:t>同じものを添付</a:t>
              </a:r>
              <a:endParaRPr kumimoji="1" lang="en-US" altLang="ja-JP" sz="900">
                <a:solidFill>
                  <a:srgbClr val="FF0000"/>
                </a:solidFill>
                <a:latin typeface="BIZ UDPゴシック" panose="020B0400000000000000" pitchFamily="50" charset="-128"/>
                <a:ea typeface="BIZ UDPゴシック" panose="020B0400000000000000" pitchFamily="50" charset="-128"/>
              </a:endParaRPr>
            </a:p>
          </p:txBody>
        </p:sp>
        <p:cxnSp>
          <p:nvCxnSpPr>
            <p:cNvPr id="26" name="直線矢印コネクタ 25"/>
            <p:cNvCxnSpPr/>
            <p:nvPr/>
          </p:nvCxnSpPr>
          <p:spPr>
            <a:xfrm flipH="1" flipV="1">
              <a:off x="2994515" y="762730"/>
              <a:ext cx="139211" cy="131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580669" y="777384"/>
              <a:ext cx="190500" cy="109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3631957" y="550250"/>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1" name="テキスト ボックス 19"/>
          <p:cNvSpPr txBox="1"/>
          <p:nvPr/>
        </p:nvSpPr>
        <p:spPr>
          <a:xfrm>
            <a:off x="3749207" y="5515362"/>
            <a:ext cx="3020379" cy="784830"/>
          </a:xfrm>
          <a:prstGeom prst="rect">
            <a:avLst/>
          </a:prstGeom>
          <a:solidFill>
            <a:srgbClr val="FFFF66"/>
          </a:solidFill>
          <a:ln w="12700">
            <a:solidFill>
              <a:schemeClr val="tx1"/>
            </a:solid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solidFill>
                  <a:srgbClr val="FF0000"/>
                </a:solidFill>
                <a:latin typeface="BIZ UDPゴシック" panose="020B0400000000000000" pitchFamily="50" charset="-128"/>
                <a:ea typeface="BIZ UDPゴシック" panose="020B0400000000000000" pitchFamily="50" charset="-128"/>
              </a:rPr>
              <a:t>Ｒ３年度以降新試験合格・登録者の場合、</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「業務管理者の配置状況」の入力の際は</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「免許証ファイル」に添付したものと</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同じものを「講習修了証ファイル」にも添付してください。</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なんらかのファイルの添付がないとエラーとなります</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80140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TotalTime>
  <Words>1954</Words>
  <Application>Microsoft Office PowerPoint</Application>
  <PresentationFormat>画面に合わせる (4:3)</PresentationFormat>
  <Paragraphs>155</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BIZ UDPゴシック</vt:lpstr>
      <vt:lpstr>ＭＳ Ｐゴシック</vt:lpstr>
      <vt:lpstr>メイリオ</vt:lpstr>
      <vt:lpstr>游ゴシック</vt:lpstr>
      <vt:lpstr>游ゴシック Light</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近畿地方整備局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西谷 俊輔</cp:lastModifiedBy>
  <cp:revision>44</cp:revision>
  <cp:lastPrinted>2021-10-20T05:55:06Z</cp:lastPrinted>
  <dcterms:created xsi:type="dcterms:W3CDTF">2021-07-05T02:16:34Z</dcterms:created>
  <dcterms:modified xsi:type="dcterms:W3CDTF">2026-03-27T05:46:28Z</dcterms:modified>
</cp:coreProperties>
</file>