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11"/>
  </p:handoutMasterIdLst>
  <p:sldIdLst>
    <p:sldId id="281" r:id="rId2"/>
    <p:sldId id="270" r:id="rId3"/>
    <p:sldId id="279" r:id="rId4"/>
    <p:sldId id="278" r:id="rId5"/>
    <p:sldId id="274" r:id="rId6"/>
    <p:sldId id="273" r:id="rId7"/>
    <p:sldId id="275" r:id="rId8"/>
    <p:sldId id="277" r:id="rId9"/>
    <p:sldId id="280" r:id="rId1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FF99FF"/>
    <a:srgbClr val="FF0000"/>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79" autoAdjust="0"/>
    <p:restoredTop sz="93804" autoAdjust="0"/>
  </p:normalViewPr>
  <p:slideViewPr>
    <p:cSldViewPr>
      <p:cViewPr varScale="1">
        <p:scale>
          <a:sx n="120" d="100"/>
          <a:sy n="120" d="100"/>
        </p:scale>
        <p:origin x="3990" y="108"/>
      </p:cViewPr>
      <p:guideLst>
        <p:guide orient="horz" pos="2880"/>
        <p:guide pos="2160"/>
      </p:guideLst>
    </p:cSldViewPr>
  </p:slideViewPr>
  <p:notesTextViewPr>
    <p:cViewPr>
      <p:scale>
        <a:sx n="100" d="100"/>
        <a:sy n="100" d="100"/>
      </p:scale>
      <p:origin x="0" y="0"/>
    </p:cViewPr>
  </p:notesTextViewPr>
  <p:notesViewPr>
    <p:cSldViewPr>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2026/3/27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35C1E978-A3B9-4673-8199-379729392307}" type="slidenum">
              <a:rPr lang="en-US" altLang="ja-JP" smtClean="0"/>
              <a:pPr>
                <a:defRPr/>
              </a:pPr>
              <a:t>‹#›</a:t>
            </a:fld>
            <a:endParaRPr lang="en-US" altLang="ja-JP" dirty="0"/>
          </a:p>
        </p:txBody>
      </p:sp>
      <p:pic>
        <p:nvPicPr>
          <p:cNvPr id="7"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8699501"/>
            <a:ext cx="685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1269207" y="4379385"/>
            <a:ext cx="5588794" cy="9736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8068734"/>
            <a:ext cx="1593056"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userDrawn="1"/>
        </p:nvSpPr>
        <p:spPr bwMode="auto">
          <a:xfrm>
            <a:off x="0" y="8699500"/>
            <a:ext cx="4808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solidFill>
                  <a:schemeClr val="bg1"/>
                </a:solidFill>
                <a:latin typeface="Times New Roman" pitchFamily="18" charset="0"/>
              </a:rPr>
              <a:t>Ministry of Land, Infrastructure, Transport and Tourism</a:t>
            </a:r>
          </a:p>
        </p:txBody>
      </p:sp>
      <p:grpSp>
        <p:nvGrpSpPr>
          <p:cNvPr id="11" name="グループ化 10"/>
          <p:cNvGrpSpPr/>
          <p:nvPr userDrawn="1"/>
        </p:nvGrpSpPr>
        <p:grpSpPr>
          <a:xfrm>
            <a:off x="134634" y="59499"/>
            <a:ext cx="6798971" cy="774219"/>
            <a:chOff x="179512" y="116632"/>
            <a:chExt cx="9065294" cy="580664"/>
          </a:xfrm>
        </p:grpSpPr>
        <p:sp>
          <p:nvSpPr>
            <p:cNvPr id="12" name="テキスト ボックス 18"/>
            <p:cNvSpPr txBox="1">
              <a:spLocks noChangeArrowheads="1"/>
            </p:cNvSpPr>
            <p:nvPr userDrawn="1"/>
          </p:nvSpPr>
          <p:spPr bwMode="auto">
            <a:xfrm>
              <a:off x="8128794" y="116632"/>
              <a:ext cx="1116012" cy="37693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333" b="1" dirty="0">
                  <a:latin typeface="+mn-ea"/>
                  <a:ea typeface="+mn-ea"/>
                </a:rPr>
                <a:t>【</a:t>
              </a:r>
              <a:r>
                <a:rPr lang="ja-JP" altLang="en-US" sz="1333" b="1" dirty="0">
                  <a:latin typeface="+mn-ea"/>
                  <a:ea typeface="+mn-ea"/>
                </a:rPr>
                <a:t>機密性２</a:t>
              </a:r>
              <a:r>
                <a:rPr lang="en-US" altLang="ja-JP" sz="1333" b="1" dirty="0">
                  <a:latin typeface="+mn-ea"/>
                  <a:ea typeface="+mn-ea"/>
                </a:rPr>
                <a:t>】</a:t>
              </a:r>
            </a:p>
          </p:txBody>
        </p:sp>
        <p:sp>
          <p:nvSpPr>
            <p:cNvPr id="13"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1333" b="1" dirty="0" err="1">
                  <a:solidFill>
                    <a:schemeClr val="tx1"/>
                  </a:solidFill>
                  <a:latin typeface="+mn-ea"/>
                  <a:ea typeface="+mn-ea"/>
                </a:rPr>
                <a:t>作成日_作成担当課_用途_保存期間</a:t>
              </a:r>
              <a:endParaRPr sz="1333" b="1" dirty="0">
                <a:solidFill>
                  <a:schemeClr val="tx1"/>
                </a:solidFill>
                <a:latin typeface="+mn-ea"/>
                <a:ea typeface="+mn-ea"/>
              </a:endParaRPr>
            </a:p>
          </p:txBody>
        </p:sp>
        <p:sp>
          <p:nvSpPr>
            <p:cNvPr id="14"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1333" b="1" dirty="0" err="1">
                  <a:solidFill>
                    <a:schemeClr val="tx1"/>
                  </a:solidFill>
                  <a:latin typeface="+mn-ea"/>
                  <a:ea typeface="+mn-ea"/>
                </a:rPr>
                <a:t>発出元</a:t>
              </a:r>
              <a:r>
                <a:rPr sz="1333" b="1" dirty="0">
                  <a:solidFill>
                    <a:schemeClr val="tx1"/>
                  </a:solidFill>
                  <a:latin typeface="+mn-ea"/>
                  <a:ea typeface="+mn-ea"/>
                </a:rPr>
                <a:t> → </a:t>
              </a:r>
              <a:r>
                <a:rPr sz="1333" b="1" dirty="0" err="1">
                  <a:solidFill>
                    <a:schemeClr val="tx1"/>
                  </a:solidFill>
                  <a:latin typeface="+mn-ea"/>
                  <a:ea typeface="+mn-ea"/>
                </a:rPr>
                <a:t>発出先</a:t>
              </a:r>
              <a:endParaRPr sz="1333" b="1" dirty="0">
                <a:solidFill>
                  <a:schemeClr val="tx1"/>
                </a:solidFill>
                <a:latin typeface="+mn-ea"/>
                <a:ea typeface="+mn-ea"/>
              </a:endParaRPr>
            </a:p>
          </p:txBody>
        </p:sp>
      </p:grpSp>
    </p:spTree>
    <p:extLst>
      <p:ext uri="{BB962C8B-B14F-4D97-AF65-F5344CB8AC3E}">
        <p14:creationId xmlns:p14="http://schemas.microsoft.com/office/powerpoint/2010/main" val="349263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21149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00490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51FC12D-27C1-4F31-90C9-A93D49E44687}" type="slidenum">
              <a:rPr lang="en-US" altLang="ja-JP" smtClean="0"/>
              <a:pPr>
                <a:defRPr/>
              </a:pPr>
              <a:t>‹#›</a:t>
            </a:fld>
            <a:endParaRPr lang="en-US" altLang="ja-JP"/>
          </a:p>
        </p:txBody>
      </p:sp>
    </p:spTree>
    <p:extLst>
      <p:ext uri="{BB962C8B-B14F-4D97-AF65-F5344CB8AC3E}">
        <p14:creationId xmlns:p14="http://schemas.microsoft.com/office/powerpoint/2010/main" val="107613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A7694BDB-530F-4364-A4B7-5A1182A1D62D}" type="slidenum">
              <a:rPr lang="en-US" altLang="ja-JP" smtClean="0"/>
              <a:pPr>
                <a:defRPr/>
              </a:pPr>
              <a:t>‹#›</a:t>
            </a:fld>
            <a:endParaRPr lang="en-US" altLang="ja-JP"/>
          </a:p>
        </p:txBody>
      </p:sp>
    </p:spTree>
    <p:extLst>
      <p:ext uri="{BB962C8B-B14F-4D97-AF65-F5344CB8AC3E}">
        <p14:creationId xmlns:p14="http://schemas.microsoft.com/office/powerpoint/2010/main" val="189247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964DE403-68E0-47EB-9A36-3C247B164772}" type="slidenum">
              <a:rPr lang="en-US" altLang="ja-JP" smtClean="0"/>
              <a:pPr>
                <a:defRPr/>
              </a:pPr>
              <a:t>‹#›</a:t>
            </a:fld>
            <a:endParaRPr lang="en-US" altLang="ja-JP"/>
          </a:p>
        </p:txBody>
      </p:sp>
    </p:spTree>
    <p:extLst>
      <p:ext uri="{BB962C8B-B14F-4D97-AF65-F5344CB8AC3E}">
        <p14:creationId xmlns:p14="http://schemas.microsoft.com/office/powerpoint/2010/main" val="201957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DB541BEC-AD9E-4104-AF2B-4C626651FF89}" type="slidenum">
              <a:rPr lang="en-US" altLang="ja-JP" smtClean="0"/>
              <a:pPr>
                <a:defRPr/>
              </a:pPr>
              <a:t>‹#›</a:t>
            </a:fld>
            <a:endParaRPr lang="en-US" altLang="ja-JP"/>
          </a:p>
        </p:txBody>
      </p:sp>
    </p:spTree>
    <p:extLst>
      <p:ext uri="{BB962C8B-B14F-4D97-AF65-F5344CB8AC3E}">
        <p14:creationId xmlns:p14="http://schemas.microsoft.com/office/powerpoint/2010/main" val="32590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06FFE511-5094-4685-A035-FB392A6605D8}" type="slidenum">
              <a:rPr lang="en-US" altLang="ja-JP" smtClean="0"/>
              <a:pPr>
                <a:defRPr/>
              </a:pPr>
              <a:t>‹#›</a:t>
            </a:fld>
            <a:endParaRPr lang="en-US" altLang="ja-JP"/>
          </a:p>
        </p:txBody>
      </p:sp>
    </p:spTree>
    <p:extLst>
      <p:ext uri="{BB962C8B-B14F-4D97-AF65-F5344CB8AC3E}">
        <p14:creationId xmlns:p14="http://schemas.microsoft.com/office/powerpoint/2010/main" val="36713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DE9C2EA1-6911-4BAC-954D-0A2DD024DDCF}" type="slidenum">
              <a:rPr lang="en-US" altLang="ja-JP" smtClean="0"/>
              <a:pPr>
                <a:defRPr/>
              </a:pPr>
              <a:t>‹#›</a:t>
            </a:fld>
            <a:endParaRPr lang="en-US" altLang="ja-JP"/>
          </a:p>
        </p:txBody>
      </p:sp>
    </p:spTree>
    <p:extLst>
      <p:ext uri="{BB962C8B-B14F-4D97-AF65-F5344CB8AC3E}">
        <p14:creationId xmlns:p14="http://schemas.microsoft.com/office/powerpoint/2010/main" val="127611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26302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2026/3/27</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0A3F5529-272E-4A2C-90D7-160EE3AC1005}" type="slidenum">
              <a:rPr lang="en-US" altLang="ja-JP" smtClean="0"/>
              <a:pPr>
                <a:defRPr/>
              </a:pPr>
              <a:t>‹#›</a:t>
            </a:fld>
            <a:endParaRPr lang="en-US" altLang="ja-JP"/>
          </a:p>
        </p:txBody>
      </p:sp>
    </p:spTree>
    <p:extLst>
      <p:ext uri="{BB962C8B-B14F-4D97-AF65-F5344CB8AC3E}">
        <p14:creationId xmlns:p14="http://schemas.microsoft.com/office/powerpoint/2010/main" val="301226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354C9720-C2F0-4F72-AC36-1DF8CA24457D}" type="datetimeFigureOut">
              <a:rPr kumimoji="1" lang="ja-JP" altLang="en-US" smtClean="0"/>
              <a:t>2026/3/27</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3735281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96BE1A1-CCB7-676A-6822-54582085B0EE}"/>
              </a:ext>
            </a:extLst>
          </p:cNvPr>
          <p:cNvSpPr>
            <a:spLocks noGrp="1"/>
          </p:cNvSpPr>
          <p:nvPr>
            <p:ph idx="1"/>
          </p:nvPr>
        </p:nvSpPr>
        <p:spPr>
          <a:xfrm>
            <a:off x="404664" y="2803499"/>
            <a:ext cx="5981849" cy="2929921"/>
          </a:xfrm>
        </p:spPr>
        <p:txBody>
          <a:bodyPr>
            <a:normAutofit/>
          </a:bodyPr>
          <a:lstStyle/>
          <a:p>
            <a:pPr marL="0" indent="0">
              <a:buNone/>
            </a:pPr>
            <a:r>
              <a:rPr lang="ja-JP" altLang="en-US" sz="4000" b="1" dirty="0">
                <a:solidFill>
                  <a:srgbClr val="FF0000"/>
                </a:solidFill>
              </a:rPr>
              <a:t>注意：更新申請で変更届を兼ねることはできません。登録事項に変更がある場合は、先に変更の届け出が必要です。</a:t>
            </a:r>
            <a:endParaRPr kumimoji="1" lang="ja-JP" altLang="en-US" sz="4000" dirty="0">
              <a:solidFill>
                <a:srgbClr val="FF0000"/>
              </a:solidFill>
            </a:endParaRPr>
          </a:p>
        </p:txBody>
      </p:sp>
      <p:sp>
        <p:nvSpPr>
          <p:cNvPr id="4" name="テキスト ボックス 3"/>
          <p:cNvSpPr txBox="1"/>
          <p:nvPr/>
        </p:nvSpPr>
        <p:spPr>
          <a:xfrm>
            <a:off x="116632" y="395536"/>
            <a:ext cx="4108817" cy="369332"/>
          </a:xfrm>
          <a:prstGeom prst="rect">
            <a:avLst/>
          </a:prstGeom>
          <a:noFill/>
        </p:spPr>
        <p:txBody>
          <a:bodyPr wrap="none" rtlCol="0">
            <a:spAutoFit/>
          </a:bodyPr>
          <a:lstStyle/>
          <a:p>
            <a:r>
              <a:rPr kumimoji="1" lang="ja-JP" altLang="en-US" b="1" dirty="0"/>
              <a:t>よくある間違い</a:t>
            </a:r>
            <a:r>
              <a:rPr kumimoji="1" lang="en-US" altLang="ja-JP" b="1" dirty="0">
                <a:solidFill>
                  <a:srgbClr val="FF0000"/>
                </a:solidFill>
              </a:rPr>
              <a:t>【</a:t>
            </a:r>
            <a:r>
              <a:rPr kumimoji="1" lang="ja-JP" altLang="en-US" b="1" dirty="0">
                <a:solidFill>
                  <a:srgbClr val="FF0000"/>
                </a:solidFill>
              </a:rPr>
              <a:t>近畿地方整備局版</a:t>
            </a:r>
            <a:r>
              <a:rPr kumimoji="1" lang="en-US" altLang="ja-JP" b="1" dirty="0">
                <a:solidFill>
                  <a:srgbClr val="FF0000"/>
                </a:solidFill>
              </a:rPr>
              <a:t>】</a:t>
            </a:r>
          </a:p>
        </p:txBody>
      </p:sp>
      <p:sp>
        <p:nvSpPr>
          <p:cNvPr id="5" name="テキスト ボックス 4"/>
          <p:cNvSpPr txBox="1"/>
          <p:nvPr/>
        </p:nvSpPr>
        <p:spPr>
          <a:xfrm>
            <a:off x="5013176" y="395536"/>
            <a:ext cx="1226618" cy="369332"/>
          </a:xfrm>
          <a:prstGeom prst="rect">
            <a:avLst/>
          </a:prstGeom>
          <a:noFill/>
        </p:spPr>
        <p:txBody>
          <a:bodyPr wrap="none" rtlCol="0">
            <a:spAutoFit/>
          </a:bodyPr>
          <a:lstStyle/>
          <a:p>
            <a:r>
              <a:rPr kumimoji="1" lang="en-US" altLang="ja-JP" dirty="0"/>
              <a:t>(R</a:t>
            </a:r>
            <a:r>
              <a:rPr kumimoji="1" lang="ja-JP" altLang="en-US" dirty="0"/>
              <a:t>８</a:t>
            </a:r>
            <a:r>
              <a:rPr kumimoji="1" lang="en-US" altLang="ja-JP" dirty="0"/>
              <a:t>.</a:t>
            </a:r>
            <a:r>
              <a:rPr kumimoji="1" lang="ja-JP" altLang="en-US" dirty="0"/>
              <a:t>４</a:t>
            </a:r>
            <a:r>
              <a:rPr kumimoji="1" lang="en-US" altLang="ja-JP" dirty="0"/>
              <a:t>.1)</a:t>
            </a:r>
            <a:endParaRPr kumimoji="1" lang="ja-JP" altLang="en-US" dirty="0"/>
          </a:p>
        </p:txBody>
      </p:sp>
    </p:spTree>
    <p:extLst>
      <p:ext uri="{BB962C8B-B14F-4D97-AF65-F5344CB8AC3E}">
        <p14:creationId xmlns:p14="http://schemas.microsoft.com/office/powerpoint/2010/main" val="57137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4619" t="18847" r="19007" b="11577"/>
          <a:stretch/>
        </p:blipFill>
        <p:spPr>
          <a:xfrm>
            <a:off x="647033" y="3862113"/>
            <a:ext cx="4873399" cy="2366071"/>
          </a:xfrm>
          <a:prstGeom prst="rect">
            <a:avLst/>
          </a:prstGeom>
          <a:ln>
            <a:solidFill>
              <a:schemeClr val="tx1"/>
            </a:solidFill>
          </a:ln>
        </p:spPr>
      </p:pic>
      <p:sp>
        <p:nvSpPr>
          <p:cNvPr id="27" name="正方形/長方形 26"/>
          <p:cNvSpPr/>
          <p:nvPr/>
        </p:nvSpPr>
        <p:spPr>
          <a:xfrm>
            <a:off x="116632" y="1331640"/>
            <a:ext cx="6636941" cy="1182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7975" y="2704887"/>
            <a:ext cx="6649946" cy="523220"/>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「カブシキガイシャ」など、会社の種類をフリガナの欄に記載している。</a:t>
            </a:r>
          </a:p>
        </p:txBody>
      </p:sp>
      <p:sp>
        <p:nvSpPr>
          <p:cNvPr id="8" name="テキスト ボックス 7"/>
          <p:cNvSpPr txBox="1"/>
          <p:nvPr/>
        </p:nvSpPr>
        <p:spPr>
          <a:xfrm>
            <a:off x="-1" y="725959"/>
            <a:ext cx="6858001"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①項番１１　「フリガナ」について</a:t>
            </a:r>
          </a:p>
        </p:txBody>
      </p:sp>
      <p:sp>
        <p:nvSpPr>
          <p:cNvPr id="10" name="テキスト ボックス 9"/>
          <p:cNvSpPr txBox="1"/>
          <p:nvPr/>
        </p:nvSpPr>
        <p:spPr>
          <a:xfrm>
            <a:off x="269776" y="1434088"/>
            <a:ext cx="539121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フリガナに「カブシキガイシャ」、「ユウゲンガイシャ」など、</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会社の種類の記載は不要です。</a:t>
            </a:r>
          </a:p>
        </p:txBody>
      </p:sp>
      <p:sp>
        <p:nvSpPr>
          <p:cNvPr id="19" name="テキスト ボックス 18"/>
          <p:cNvSpPr txBox="1"/>
          <p:nvPr/>
        </p:nvSpPr>
        <p:spPr>
          <a:xfrm>
            <a:off x="103627" y="352438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テキスト ボックス 19"/>
          <p:cNvSpPr txBox="1"/>
          <p:nvPr/>
        </p:nvSpPr>
        <p:spPr>
          <a:xfrm>
            <a:off x="30646" y="6471871"/>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24" name="楕円 23"/>
          <p:cNvSpPr/>
          <p:nvPr/>
        </p:nvSpPr>
        <p:spPr>
          <a:xfrm>
            <a:off x="1782447" y="445978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84114" y="4885505"/>
            <a:ext cx="1382724" cy="281675"/>
          </a:xfrm>
          <a:prstGeom prst="wedgeRoundRectCallout">
            <a:avLst>
              <a:gd name="adj1" fmla="val 47847"/>
              <a:gd name="adj2" fmla="val -122133"/>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3678032" y="4690843"/>
            <a:ext cx="2199240" cy="281675"/>
          </a:xfrm>
          <a:prstGeom prst="wedgeRoundRectCallout">
            <a:avLst>
              <a:gd name="adj1" fmla="val -93503"/>
              <a:gd name="adj2" fmla="val -7479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「カブシキガイシャ」等は不要</a:t>
            </a:r>
          </a:p>
        </p:txBody>
      </p:sp>
      <p:pic>
        <p:nvPicPr>
          <p:cNvPr id="6" name="図 5"/>
          <p:cNvPicPr>
            <a:picLocks noChangeAspect="1"/>
          </p:cNvPicPr>
          <p:nvPr/>
        </p:nvPicPr>
        <p:blipFill rotWithShape="1">
          <a:blip r:embed="rId3"/>
          <a:srcRect l="1852" t="37674" r="42805" b="24321"/>
          <a:stretch/>
        </p:blipFill>
        <p:spPr>
          <a:xfrm>
            <a:off x="634858" y="6908437"/>
            <a:ext cx="5751512" cy="2128059"/>
          </a:xfrm>
          <a:prstGeom prst="rect">
            <a:avLst/>
          </a:prstGeom>
          <a:ln>
            <a:solidFill>
              <a:schemeClr val="tx1"/>
            </a:solidFill>
          </a:ln>
        </p:spPr>
      </p:pic>
      <p:sp>
        <p:nvSpPr>
          <p:cNvPr id="31" name="楕円 30"/>
          <p:cNvSpPr/>
          <p:nvPr/>
        </p:nvSpPr>
        <p:spPr>
          <a:xfrm>
            <a:off x="1052736" y="7456711"/>
            <a:ext cx="72971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39530" y="8023265"/>
            <a:ext cx="1382724" cy="281675"/>
          </a:xfrm>
          <a:prstGeom prst="wedgeRoundRectCallout">
            <a:avLst>
              <a:gd name="adj1" fmla="val 38203"/>
              <a:gd name="adj2" fmla="val -149186"/>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角丸四角形吹き出し 32"/>
          <p:cNvSpPr/>
          <p:nvPr/>
        </p:nvSpPr>
        <p:spPr>
          <a:xfrm>
            <a:off x="2328980" y="7744743"/>
            <a:ext cx="2199240" cy="281675"/>
          </a:xfrm>
          <a:prstGeom prst="wedgeRoundRectCallout">
            <a:avLst>
              <a:gd name="adj1" fmla="val -45862"/>
              <a:gd name="adj2" fmla="val -12889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「カブシキガイシャ」等は不要</a:t>
            </a:r>
          </a:p>
        </p:txBody>
      </p:sp>
      <p:sp>
        <p:nvSpPr>
          <p:cNvPr id="18" name="テキスト ボックス 17"/>
          <p:cNvSpPr txBox="1"/>
          <p:nvPr/>
        </p:nvSpPr>
        <p:spPr>
          <a:xfrm>
            <a:off x="293553" y="1938238"/>
            <a:ext cx="6288901" cy="523220"/>
          </a:xfrm>
          <a:prstGeom prst="rect">
            <a:avLst/>
          </a:prstGeom>
          <a:noFill/>
        </p:spPr>
        <p:txBody>
          <a:bodyPr wrap="non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会社名が「国土交通 株式会社」の場合、「フリガナ」の欄に記載するのは</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「コクドコウツウ」のみとなります。</a:t>
            </a:r>
            <a:endParaRPr kumimoji="1" lang="en-US" altLang="ja-JP" sz="14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713185"/>
            <a:ext cx="6636941" cy="654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627" y="1505273"/>
            <a:ext cx="6649946"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主たる事務所の「営業所又は事務所の名称」欄に「○○株式会社」のように会社名が入っている。</a:t>
            </a:r>
          </a:p>
        </p:txBody>
      </p:sp>
      <p:sp>
        <p:nvSpPr>
          <p:cNvPr id="8" name="テキスト ボックス 7"/>
          <p:cNvSpPr txBox="1"/>
          <p:nvPr/>
        </p:nvSpPr>
        <p:spPr>
          <a:xfrm>
            <a:off x="-1" y="107504"/>
            <a:ext cx="6858001"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②項番３０　営業所又は事務所の名称について</a:t>
            </a:r>
          </a:p>
        </p:txBody>
      </p:sp>
      <p:sp>
        <p:nvSpPr>
          <p:cNvPr id="10" name="テキスト ボックス 9"/>
          <p:cNvSpPr txBox="1"/>
          <p:nvPr/>
        </p:nvSpPr>
        <p:spPr>
          <a:xfrm>
            <a:off x="235368" y="902600"/>
            <a:ext cx="6109365"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主たる事務所の「営業所又は事務所の名称」は「本店」としてください</a:t>
            </a:r>
          </a:p>
        </p:txBody>
      </p:sp>
      <p:pic>
        <p:nvPicPr>
          <p:cNvPr id="15" name="図 14"/>
          <p:cNvPicPr>
            <a:picLocks noChangeAspect="1"/>
          </p:cNvPicPr>
          <p:nvPr/>
        </p:nvPicPr>
        <p:blipFill rotWithShape="1">
          <a:blip r:embed="rId2"/>
          <a:srcRect l="10001" t="32611" r="24994" b="39225"/>
          <a:stretch/>
        </p:blipFill>
        <p:spPr>
          <a:xfrm>
            <a:off x="578874" y="2843808"/>
            <a:ext cx="4392488" cy="1069965"/>
          </a:xfrm>
          <a:prstGeom prst="rect">
            <a:avLst/>
          </a:prstGeom>
          <a:ln>
            <a:solidFill>
              <a:schemeClr val="tx1"/>
            </a:solidFill>
          </a:ln>
        </p:spPr>
      </p:pic>
      <p:pic>
        <p:nvPicPr>
          <p:cNvPr id="17" name="図 16"/>
          <p:cNvPicPr>
            <a:picLocks noChangeAspect="1"/>
          </p:cNvPicPr>
          <p:nvPr/>
        </p:nvPicPr>
        <p:blipFill rotWithShape="1">
          <a:blip r:embed="rId3"/>
          <a:srcRect l="10450" t="59469" r="41335" b="13375"/>
          <a:stretch/>
        </p:blipFill>
        <p:spPr>
          <a:xfrm>
            <a:off x="578874" y="5013527"/>
            <a:ext cx="4406918" cy="1395537"/>
          </a:xfrm>
          <a:prstGeom prst="rect">
            <a:avLst/>
          </a:prstGeom>
          <a:ln>
            <a:solidFill>
              <a:schemeClr val="tx1"/>
            </a:solidFill>
          </a:ln>
        </p:spPr>
      </p:pic>
      <p:sp>
        <p:nvSpPr>
          <p:cNvPr id="19" name="テキスト ボックス 18"/>
          <p:cNvSpPr txBox="1"/>
          <p:nvPr/>
        </p:nvSpPr>
        <p:spPr>
          <a:xfrm>
            <a:off x="103627" y="2423500"/>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テキスト ボックス 19"/>
          <p:cNvSpPr txBox="1"/>
          <p:nvPr/>
        </p:nvSpPr>
        <p:spPr>
          <a:xfrm>
            <a:off x="30646" y="4644008"/>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21" name="テキスト ボックス 20"/>
          <p:cNvSpPr txBox="1"/>
          <p:nvPr/>
        </p:nvSpPr>
        <p:spPr>
          <a:xfrm>
            <a:off x="260648" y="6456834"/>
            <a:ext cx="618169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従たる事務所の場合は、「○○支店」「</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営業所」のように、登録する営業所又は事務所名を入力してください。</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この場合も支店名等の前に「○○株式会社」は不要です。</a:t>
            </a:r>
            <a:endParaRPr kumimoji="1" lang="en-US" altLang="ja-JP" sz="1200" dirty="0">
              <a:latin typeface="メイリオ" panose="020B0604030504040204" pitchFamily="50" charset="-128"/>
              <a:ea typeface="メイリオ" panose="020B0604030504040204" pitchFamily="50" charset="-128"/>
            </a:endParaRPr>
          </a:p>
        </p:txBody>
      </p:sp>
      <p:sp>
        <p:nvSpPr>
          <p:cNvPr id="18" name="楕円 17"/>
          <p:cNvSpPr/>
          <p:nvPr/>
        </p:nvSpPr>
        <p:spPr>
          <a:xfrm>
            <a:off x="1811199" y="3203777"/>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16154" y="5439984"/>
            <a:ext cx="249159" cy="249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472066" y="319305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661758" y="5188727"/>
            <a:ext cx="211676" cy="211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34917" y="3691659"/>
            <a:ext cx="1382724" cy="281675"/>
          </a:xfrm>
          <a:prstGeom prst="wedgeRoundRectCallout">
            <a:avLst>
              <a:gd name="adj1" fmla="val 39581"/>
              <a:gd name="adj2" fmla="val -10522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2856408" y="3579220"/>
            <a:ext cx="1265288" cy="281675"/>
          </a:xfrm>
          <a:prstGeom prst="wedgeRoundRectCallout">
            <a:avLst>
              <a:gd name="adj1" fmla="val -104331"/>
              <a:gd name="adj2" fmla="val -9169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「本店」で固定</a:t>
            </a:r>
          </a:p>
        </p:txBody>
      </p:sp>
      <p:sp>
        <p:nvSpPr>
          <p:cNvPr id="29" name="角丸四角形吹き出し 28"/>
          <p:cNvSpPr/>
          <p:nvPr/>
        </p:nvSpPr>
        <p:spPr>
          <a:xfrm>
            <a:off x="2433779" y="5689143"/>
            <a:ext cx="1265288" cy="281675"/>
          </a:xfrm>
          <a:prstGeom prst="wedgeRoundRectCallout">
            <a:avLst>
              <a:gd name="adj1" fmla="val -87468"/>
              <a:gd name="adj2" fmla="val -6464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「本店」で固定</a:t>
            </a:r>
          </a:p>
        </p:txBody>
      </p:sp>
      <p:sp>
        <p:nvSpPr>
          <p:cNvPr id="30" name="角丸四角形吹き出し 29"/>
          <p:cNvSpPr/>
          <p:nvPr/>
        </p:nvSpPr>
        <p:spPr>
          <a:xfrm>
            <a:off x="2039840" y="4749630"/>
            <a:ext cx="1382724" cy="281675"/>
          </a:xfrm>
          <a:prstGeom prst="wedgeRoundRectCallout">
            <a:avLst>
              <a:gd name="adj1" fmla="val -55756"/>
              <a:gd name="adj2" fmla="val 13283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9231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832198"/>
            <a:ext cx="6636941" cy="1135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6631" y="2266893"/>
            <a:ext cx="6636941"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・項番１２と２１に同じ方の名前が記載されている。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・項番２１に監査役の情報が記載されていない。</a:t>
            </a:r>
            <a:endParaRPr kumimoji="1" lang="en-US" altLang="ja-JP"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35496"/>
            <a:ext cx="6858000"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③項番２１　「役員に関する事項」について</a:t>
            </a:r>
          </a:p>
        </p:txBody>
      </p:sp>
      <p:sp>
        <p:nvSpPr>
          <p:cNvPr id="10" name="テキスト ボックス 9"/>
          <p:cNvSpPr txBox="1"/>
          <p:nvPr/>
        </p:nvSpPr>
        <p:spPr>
          <a:xfrm>
            <a:off x="146277" y="912680"/>
            <a:ext cx="6487345" cy="95410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○項番１２に「代表者」として記載されている役員は、項番２１に重複記載不要です。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○項番２１に記載する「役員」には監査役も含みます。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（登記簿情報に一致します）</a:t>
            </a:r>
            <a:endParaRPr kumimoji="1" lang="en-US" altLang="ja-JP" sz="1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l="9320" t="28344" r="33303" b="31297"/>
          <a:stretch/>
        </p:blipFill>
        <p:spPr>
          <a:xfrm>
            <a:off x="200714" y="3559715"/>
            <a:ext cx="2864619" cy="1132866"/>
          </a:xfrm>
          <a:prstGeom prst="rect">
            <a:avLst/>
          </a:prstGeom>
          <a:ln>
            <a:solidFill>
              <a:schemeClr val="tx1"/>
            </a:solidFill>
          </a:ln>
        </p:spPr>
      </p:pic>
      <p:pic>
        <p:nvPicPr>
          <p:cNvPr id="4" name="図 3"/>
          <p:cNvPicPr>
            <a:picLocks noChangeAspect="1"/>
          </p:cNvPicPr>
          <p:nvPr/>
        </p:nvPicPr>
        <p:blipFill rotWithShape="1">
          <a:blip r:embed="rId3"/>
          <a:srcRect l="9590" t="30313" r="43991" b="32282"/>
          <a:stretch/>
        </p:blipFill>
        <p:spPr>
          <a:xfrm>
            <a:off x="3363970" y="3559715"/>
            <a:ext cx="3211780" cy="1455126"/>
          </a:xfrm>
          <a:prstGeom prst="rect">
            <a:avLst/>
          </a:prstGeom>
          <a:ln>
            <a:solidFill>
              <a:schemeClr val="tx1"/>
            </a:solidFill>
          </a:ln>
        </p:spPr>
      </p:pic>
      <p:pic>
        <p:nvPicPr>
          <p:cNvPr id="5" name="図 4"/>
          <p:cNvPicPr>
            <a:picLocks noChangeAspect="1"/>
          </p:cNvPicPr>
          <p:nvPr/>
        </p:nvPicPr>
        <p:blipFill rotWithShape="1">
          <a:blip r:embed="rId4"/>
          <a:srcRect t="30313" r="33951" b="24407"/>
          <a:stretch/>
        </p:blipFill>
        <p:spPr>
          <a:xfrm>
            <a:off x="109569" y="5719955"/>
            <a:ext cx="2955764" cy="1139260"/>
          </a:xfrm>
          <a:prstGeom prst="rect">
            <a:avLst/>
          </a:prstGeom>
          <a:ln>
            <a:solidFill>
              <a:schemeClr val="tx1"/>
            </a:solidFill>
          </a:ln>
        </p:spPr>
      </p:pic>
      <p:pic>
        <p:nvPicPr>
          <p:cNvPr id="6" name="図 5"/>
          <p:cNvPicPr>
            <a:picLocks noChangeAspect="1"/>
          </p:cNvPicPr>
          <p:nvPr/>
        </p:nvPicPr>
        <p:blipFill rotWithShape="1">
          <a:blip r:embed="rId5"/>
          <a:srcRect t="29329" r="45019" b="19485"/>
          <a:stretch/>
        </p:blipFill>
        <p:spPr>
          <a:xfrm>
            <a:off x="3389135" y="5719955"/>
            <a:ext cx="3318471" cy="1736979"/>
          </a:xfrm>
          <a:prstGeom prst="rect">
            <a:avLst/>
          </a:prstGeom>
          <a:ln>
            <a:solidFill>
              <a:schemeClr val="tx1"/>
            </a:solidFill>
          </a:ln>
        </p:spPr>
      </p:pic>
      <p:sp>
        <p:nvSpPr>
          <p:cNvPr id="31" name="テキスト ボックス 30"/>
          <p:cNvSpPr txBox="1"/>
          <p:nvPr/>
        </p:nvSpPr>
        <p:spPr>
          <a:xfrm>
            <a:off x="-27384" y="3180216"/>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33" name="テキスト ボックス 32"/>
          <p:cNvSpPr txBox="1"/>
          <p:nvPr/>
        </p:nvSpPr>
        <p:spPr>
          <a:xfrm>
            <a:off x="-27384" y="5386061"/>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34" name="角丸四角形吹き出し 33"/>
          <p:cNvSpPr/>
          <p:nvPr/>
        </p:nvSpPr>
        <p:spPr>
          <a:xfrm>
            <a:off x="1558817" y="4427707"/>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に記載されている役員（代表者）は・・・</a:t>
            </a:r>
          </a:p>
        </p:txBody>
      </p:sp>
      <p:sp>
        <p:nvSpPr>
          <p:cNvPr id="35" name="角丸四角形吹き出し 34"/>
          <p:cNvSpPr/>
          <p:nvPr/>
        </p:nvSpPr>
        <p:spPr>
          <a:xfrm>
            <a:off x="4823193" y="4471538"/>
            <a:ext cx="1884413" cy="275719"/>
          </a:xfrm>
          <a:prstGeom prst="wedgeRoundRectCallout">
            <a:avLst>
              <a:gd name="adj1" fmla="val -42354"/>
              <a:gd name="adj2" fmla="val -11396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に重複記載不要です。</a:t>
            </a:r>
          </a:p>
        </p:txBody>
      </p:sp>
      <p:sp>
        <p:nvSpPr>
          <p:cNvPr id="36" name="角丸四角形吹き出し 35"/>
          <p:cNvSpPr/>
          <p:nvPr/>
        </p:nvSpPr>
        <p:spPr>
          <a:xfrm>
            <a:off x="1078777" y="6807900"/>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に記載されている役員（代表者）は・・・</a:t>
            </a:r>
          </a:p>
        </p:txBody>
      </p:sp>
      <p:sp>
        <p:nvSpPr>
          <p:cNvPr id="37" name="角丸四角形吹き出し 36"/>
          <p:cNvSpPr/>
          <p:nvPr/>
        </p:nvSpPr>
        <p:spPr>
          <a:xfrm>
            <a:off x="4768647" y="6801638"/>
            <a:ext cx="1884413" cy="275719"/>
          </a:xfrm>
          <a:prstGeom prst="wedgeRoundRectCallout">
            <a:avLst>
              <a:gd name="adj1" fmla="val -47611"/>
              <a:gd name="adj2" fmla="val -11119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a:solidFill>
                  <a:schemeClr val="tx1"/>
                </a:solidFill>
                <a:latin typeface="ＭＳ Ｐゴシック" panose="020B0600070205080204" pitchFamily="50" charset="-128"/>
                <a:ea typeface="ＭＳ Ｐゴシック" panose="020B0600070205080204" pitchFamily="50" charset="-128"/>
              </a:rPr>
              <a:t>に重複記載不要です。</a:t>
            </a:r>
          </a:p>
        </p:txBody>
      </p:sp>
    </p:spTree>
    <p:extLst>
      <p:ext uri="{BB962C8B-B14F-4D97-AF65-F5344CB8AC3E}">
        <p14:creationId xmlns:p14="http://schemas.microsoft.com/office/powerpoint/2010/main" val="394259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83014" y="1017135"/>
            <a:ext cx="5750292"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これは、</a:t>
            </a:r>
            <a:r>
              <a:rPr kumimoji="1" lang="ja-JP" altLang="en-US" sz="1400" b="1" dirty="0">
                <a:latin typeface="メイリオ" panose="020B0604030504040204" pitchFamily="50" charset="-128"/>
                <a:ea typeface="メイリオ" panose="020B0604030504040204" pitchFamily="50" charset="-128"/>
              </a:rPr>
              <a:t>「納税証明書（その１）（法人税）</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の事を指しています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個人の場合は（所得税）</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0861" y="3563888"/>
            <a:ext cx="6808520" cy="1384995"/>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・納税の「領収書」や「確定申告関係書類」が添付されている。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・納税証明書（その３）や（消費税）等の証明書が添付されている。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・取得期間を誤っている。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・（申請日の直前期の決算が確定していないため）１期前のものが提出されている。</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・発行日から３ヵ月を過ぎている。</a:t>
            </a:r>
            <a:endParaRPr kumimoji="1" lang="ja-JP" altLang="en-US"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707886"/>
          </a:xfrm>
          <a:prstGeom prst="rect">
            <a:avLst/>
          </a:prstGeom>
          <a:solidFill>
            <a:schemeClr val="accent5"/>
          </a:solidFill>
        </p:spPr>
        <p:txBody>
          <a:bodyPr wrap="squar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④添付書類「法人税の直前一年の各年度における納付すべき額及び納付済額を証する書面」について</a:t>
            </a:r>
          </a:p>
        </p:txBody>
      </p:sp>
      <p:sp>
        <p:nvSpPr>
          <p:cNvPr id="8" name="正方形/長方形 7"/>
          <p:cNvSpPr/>
          <p:nvPr/>
        </p:nvSpPr>
        <p:spPr>
          <a:xfrm>
            <a:off x="49481" y="930877"/>
            <a:ext cx="6819900" cy="2561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2758" y="1626613"/>
            <a:ext cx="5032147" cy="738664"/>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・納税地を所管する税務署に申請の上、取得してください。</a:t>
            </a:r>
            <a:endParaRPr kumimoji="1"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・発行日から３ヵ月以内のもの</a:t>
            </a:r>
            <a:endParaRPr kumimoji="1" lang="en-US" altLang="ja-JP" sz="14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9481" y="2437285"/>
            <a:ext cx="6970555" cy="80791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・証明を要する期間は、申請日を含む事業年度の前事業年度分です。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例：決算期が１０月末の場合、</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令和８年１０月末までに申請する場合は、令和６年１１月～令和７年１０月末のもの</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令和８年１１月以降に申請する場合は、令和７年１１月～令和８年１０月末のもの</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014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67811" y="4692910"/>
            <a:ext cx="6691888" cy="1815882"/>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・提出対象期間を誤っている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申請日を含む事業年度の前年度の決算が確定していないとの理由で、申請日を含む事業年度の前々期の決算書類が提出されている。（１０月末が決算期である場合、令和８年１１月の申請に対して、令和７年１０月末の決算書類が提出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・確定していない「試算表」が添付されている。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・債務超過の貸借対照表のみが添付されている。</a:t>
            </a:r>
            <a:endParaRPr kumimoji="1"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5245" y="35496"/>
            <a:ext cx="6858000" cy="830997"/>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⑤最近の事業年度における</a:t>
            </a:r>
            <a:endParaRPr kumimoji="1" lang="en-US" altLang="ja-JP" sz="2400" dirty="0">
              <a:solidFill>
                <a:schemeClr val="bg1"/>
              </a:solidFill>
              <a:latin typeface="メイリオ" panose="020B0604030504040204" pitchFamily="50" charset="-128"/>
              <a:ea typeface="メイリオ" panose="020B0604030504040204" pitchFamily="50" charset="-128"/>
            </a:endParaRPr>
          </a:p>
          <a:p>
            <a:r>
              <a:rPr kumimoji="1" lang="ja-JP" altLang="en-US" sz="2400" dirty="0">
                <a:solidFill>
                  <a:schemeClr val="bg1"/>
                </a:solidFill>
                <a:latin typeface="メイリオ" panose="020B0604030504040204" pitchFamily="50" charset="-128"/>
                <a:ea typeface="メイリオ" panose="020B0604030504040204" pitchFamily="50" charset="-128"/>
              </a:rPr>
              <a:t>貸借対照表及び損益計算書について</a:t>
            </a:r>
          </a:p>
        </p:txBody>
      </p:sp>
      <p:grpSp>
        <p:nvGrpSpPr>
          <p:cNvPr id="2" name="グループ化 1"/>
          <p:cNvGrpSpPr/>
          <p:nvPr/>
        </p:nvGrpSpPr>
        <p:grpSpPr>
          <a:xfrm>
            <a:off x="0" y="1072765"/>
            <a:ext cx="6827510" cy="3312368"/>
            <a:chOff x="0" y="1331640"/>
            <a:chExt cx="6827510" cy="3312368"/>
          </a:xfrm>
        </p:grpSpPr>
        <p:sp>
          <p:nvSpPr>
            <p:cNvPr id="3" name="テキスト ボックス 2"/>
            <p:cNvSpPr txBox="1"/>
            <p:nvPr/>
          </p:nvSpPr>
          <p:spPr>
            <a:xfrm>
              <a:off x="0" y="1449183"/>
              <a:ext cx="682751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○「最近の事業年度」とは、申請日を含む事業年度の前事業年度分を指します。</a:t>
              </a:r>
              <a:endParaRPr kumimoji="1" lang="en-US" altLang="ja-JP" sz="14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39217" y="1331640"/>
              <a:ext cx="6788293" cy="3312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4624" y="1756960"/>
              <a:ext cx="5570756" cy="623248"/>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例：決算期が１０月末の場合、</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令和８年１０月末までに申請する場合は、令和６年１１月～令和７年１０月末のもの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令和８年１１月以降に申請する場合は、令和７年１１月～令和８年１０月末のもの</a:t>
              </a:r>
              <a:endParaRPr lang="en-US" altLang="ja-JP" sz="105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52793" y="2371150"/>
              <a:ext cx="6444560"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申請日時点でこの決算が確定していない場合、確定後に申請をしていただくことになります。</a:t>
              </a:r>
              <a:endParaRPr kumimoji="1" lang="en-US" altLang="ja-JP" sz="14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9217" y="2906619"/>
              <a:ext cx="6558135"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○登録を受けるためには、財産要件（負債が資産を上回っていないこと）を満たしている必要があります。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最近の事業年度において債務超過となる場合は、最近の事業年度及びこの前年度の貸借対照表及び損益計算書を添付していただき、当期純利益が２期連続で生じているなど、「財産及び損益の状況が良好である」</a:t>
              </a:r>
              <a:r>
                <a:rPr kumimoji="1" lang="ja-JP" altLang="en-US" sz="1400" dirty="0" err="1">
                  <a:latin typeface="メイリオ" panose="020B0604030504040204" pitchFamily="50" charset="-128"/>
                  <a:ea typeface="メイリオ" panose="020B0604030504040204" pitchFamily="50" charset="-128"/>
                </a:rPr>
                <a:t>か</a:t>
              </a:r>
              <a:r>
                <a:rPr kumimoji="1" lang="ja-JP" altLang="en-US" sz="1400" dirty="0">
                  <a:latin typeface="メイリオ" panose="020B0604030504040204" pitchFamily="50" charset="-128"/>
                  <a:ea typeface="メイリオ" panose="020B0604030504040204" pitchFamily="50" charset="-128"/>
                </a:rPr>
                <a:t>どうかを確認させていただく必要があります。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（確認できない場合は登録ができません）</a:t>
              </a:r>
              <a:endParaRPr kumimoji="1" lang="en-US" altLang="ja-JP" sz="1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06595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10157" y="1029005"/>
            <a:ext cx="6381328"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○更新手数料は、電子申請の場合であっても、書面申請の場合であっても、「申請時に」郵送していただく必要があります。</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更新後に郵送するものではありません。</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7700" y="5702817"/>
            <a:ext cx="6691888" cy="1169551"/>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・申請時に収入印紙を郵送していない（登録後に郵送しようとしている）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・金額が誤っている</a:t>
            </a:r>
            <a:r>
              <a:rPr kumimoji="1"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書面申請による場合は</a:t>
            </a:r>
            <a:r>
              <a:rPr lang="en-US" altLang="ja-JP" sz="1400" dirty="0">
                <a:latin typeface="メイリオ" panose="020B0604030504040204" pitchFamily="50" charset="-128"/>
                <a:ea typeface="メイリオ" panose="020B0604030504040204" pitchFamily="50" charset="-128"/>
              </a:rPr>
              <a:t>18,700</a:t>
            </a:r>
            <a:r>
              <a:rPr lang="ja-JP" altLang="en-US" sz="1400" dirty="0">
                <a:latin typeface="メイリオ" panose="020B0604030504040204" pitchFamily="50" charset="-128"/>
                <a:ea typeface="メイリオ" panose="020B0604030504040204" pitchFamily="50" charset="-128"/>
              </a:rPr>
              <a:t>円　電子申請による場合は</a:t>
            </a:r>
            <a:r>
              <a:rPr lang="en-US" altLang="ja-JP" sz="1400" dirty="0">
                <a:latin typeface="メイリオ" panose="020B0604030504040204" pitchFamily="50" charset="-128"/>
                <a:ea typeface="メイリオ" panose="020B0604030504040204" pitchFamily="50" charset="-128"/>
              </a:rPr>
              <a:t>18,000</a:t>
            </a:r>
            <a:r>
              <a:rPr lang="ja-JP" altLang="en-US" sz="1400" dirty="0">
                <a:latin typeface="メイリオ" panose="020B0604030504040204" pitchFamily="50" charset="-128"/>
                <a:ea typeface="メイリオ" panose="020B0604030504040204" pitchFamily="50" charset="-128"/>
              </a:rPr>
              <a:t>円</a:t>
            </a:r>
            <a:r>
              <a:rPr kumimoji="1" lang="en-US" altLang="ja-JP" sz="1400" dirty="0">
                <a:latin typeface="メイリオ" panose="020B0604030504040204" pitchFamily="50" charset="-128"/>
                <a:ea typeface="メイリオ" panose="020B0604030504040204" pitchFamily="50" charset="-128"/>
              </a:rPr>
              <a:t>)</a:t>
            </a:r>
          </a:p>
          <a:p>
            <a:r>
              <a:rPr kumimoji="1" lang="ja-JP" altLang="en-US" sz="1400" dirty="0">
                <a:latin typeface="メイリオ" panose="020B0604030504040204" pitchFamily="50" charset="-128"/>
                <a:ea typeface="メイリオ" panose="020B0604030504040204" pitchFamily="50" charset="-128"/>
              </a:rPr>
              <a:t>・収入印紙以外のもの</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登録免許税納付書・領収書、証紙</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を郵送している</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962" y="35496"/>
            <a:ext cx="6865962" cy="461665"/>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⑥更新手数料について</a:t>
            </a:r>
          </a:p>
        </p:txBody>
      </p:sp>
      <p:sp>
        <p:nvSpPr>
          <p:cNvPr id="8" name="正方形/長方形 7"/>
          <p:cNvSpPr/>
          <p:nvPr/>
        </p:nvSpPr>
        <p:spPr>
          <a:xfrm>
            <a:off x="77700" y="825252"/>
            <a:ext cx="6691887" cy="4466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0157" y="1809074"/>
            <a:ext cx="6381328" cy="76944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○申請と同時または申請後速やかに、「収入印紙</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solidFill>
                  <a:srgbClr val="FF0000"/>
                </a:solidFill>
                <a:latin typeface="メイリオ" panose="020B0604030504040204" pitchFamily="50" charset="-128"/>
                <a:ea typeface="メイリオ" panose="020B0604030504040204" pitchFamily="50" charset="-128"/>
              </a:rPr>
              <a:t>消印無効</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」を「第六面」に貼り付けた上で「郵送」してください。</a:t>
            </a:r>
            <a:endParaRPr kumimoji="1" lang="en-US" altLang="ja-JP" sz="1400" dirty="0">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注意：紛失防止のため必ず第六面に収入印紙を貼り付けてください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55290" y="3140510"/>
            <a:ext cx="6336705" cy="1754326"/>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金額：</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書面申請による場合は</a:t>
            </a:r>
            <a:r>
              <a:rPr lang="en-US" altLang="ja-JP" sz="1400" dirty="0">
                <a:latin typeface="メイリオ" panose="020B0604030504040204" pitchFamily="50" charset="-128"/>
                <a:ea typeface="メイリオ" panose="020B0604030504040204" pitchFamily="50" charset="-128"/>
              </a:rPr>
              <a:t>18,700</a:t>
            </a:r>
            <a:r>
              <a:rPr lang="ja-JP" altLang="en-US" sz="1400" dirty="0">
                <a:latin typeface="メイリオ" panose="020B0604030504040204" pitchFamily="50" charset="-128"/>
                <a:ea typeface="メイリオ" panose="020B0604030504040204" pitchFamily="50" charset="-128"/>
              </a:rPr>
              <a:t>円</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電子申請による場合は</a:t>
            </a:r>
            <a:r>
              <a:rPr lang="en-US" altLang="ja-JP" sz="1400" dirty="0">
                <a:latin typeface="メイリオ" panose="020B0604030504040204" pitchFamily="50" charset="-128"/>
                <a:ea typeface="メイリオ" panose="020B0604030504040204" pitchFamily="50" charset="-128"/>
              </a:rPr>
              <a:t>18,000</a:t>
            </a:r>
            <a:r>
              <a:rPr lang="ja-JP" altLang="en-US" sz="1400" dirty="0">
                <a:latin typeface="メイリオ" panose="020B0604030504040204" pitchFamily="50" charset="-128"/>
                <a:ea typeface="メイリオ" panose="020B0604030504040204" pitchFamily="50" charset="-128"/>
              </a:rPr>
              <a:t>円</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収入印紙の送付先：</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540-8586</a:t>
            </a:r>
          </a:p>
          <a:p>
            <a:r>
              <a:rPr lang="ja-JP" altLang="en-US" sz="1200" dirty="0">
                <a:latin typeface="メイリオ" panose="020B0604030504040204" pitchFamily="50" charset="-128"/>
                <a:ea typeface="メイリオ" panose="020B0604030504040204" pitchFamily="50" charset="-128"/>
              </a:rPr>
              <a:t>　大阪市中央区大手前３－１－４１　大手前合同庁舎</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近畿地方整備局　建政部　建設産業第二課　賃貸住宅管理業係</a:t>
            </a:r>
            <a:endParaRPr lang="en-US" altLang="ja-JP" sz="12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286513" y="2585320"/>
            <a:ext cx="4077906" cy="769441"/>
          </a:xfrm>
          <a:prstGeom prst="rect">
            <a:avLst/>
          </a:prstGeom>
          <a:noFill/>
        </p:spPr>
        <p:txBody>
          <a:bodyPr wrap="square" rtlCol="0">
            <a:spAutoFit/>
          </a:bodyPr>
          <a:lstStyle/>
          <a:p>
            <a:r>
              <a:rPr lang="en-US" altLang="ja-JP" sz="1100" dirty="0">
                <a:solidFill>
                  <a:srgbClr val="FF0000"/>
                </a:solidFill>
                <a:latin typeface="BIZ UDPゴシック" panose="020B0400000000000000" pitchFamily="50" charset="-128"/>
                <a:ea typeface="BIZ UDPゴシック" panose="020B0400000000000000" pitchFamily="50" charset="-128"/>
              </a:rPr>
              <a:t>※</a:t>
            </a:r>
            <a:r>
              <a:rPr lang="ja-JP" altLang="en-US" sz="1100" dirty="0">
                <a:solidFill>
                  <a:srgbClr val="FF0000"/>
                </a:solidFill>
                <a:latin typeface="BIZ UDPゴシック" panose="020B0400000000000000" pitchFamily="50" charset="-128"/>
                <a:ea typeface="BIZ UDPゴシック" panose="020B0400000000000000" pitchFamily="50" charset="-128"/>
              </a:rPr>
              <a:t>簡易書留または一般書留による送付を推奨します。補償のない送付方法による郵送事故については、当局は責任を負いません。</a:t>
            </a:r>
            <a:endParaRPr lang="ja-JP" altLang="ja-JP" sz="11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sz="1100" dirty="0">
              <a:solidFill>
                <a:srgbClr val="FF0000"/>
              </a:solidFill>
            </a:endParaRPr>
          </a:p>
        </p:txBody>
      </p:sp>
    </p:spTree>
    <p:extLst>
      <p:ext uri="{BB962C8B-B14F-4D97-AF65-F5344CB8AC3E}">
        <p14:creationId xmlns:p14="http://schemas.microsoft.com/office/powerpoint/2010/main" val="342101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1019" y="1187624"/>
            <a:ext cx="6512450"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業務等の状況に関する書面の「（うち業務管理者の数）」は、登録する業務管理者の数（＝「業務管理者の配置状況」に記載する人数）と一致します。</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1480" y="2005618"/>
            <a:ext cx="6691888" cy="738664"/>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・両書面の業務管理者の人数が一致していない（登録しない資格者の人数を記載している）</a:t>
            </a:r>
            <a:endParaRPr kumimoji="1"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830997"/>
          </a:xfrm>
          <a:prstGeom prst="rect">
            <a:avLst/>
          </a:prstGeom>
          <a:solidFill>
            <a:schemeClr val="accent5"/>
          </a:solidFill>
        </p:spPr>
        <p:txBody>
          <a:bodyPr wrap="square" rtlCol="0">
            <a:sp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⑦業務等の状況に関する書面「従事従業者数」と「業務管理者の配置状況」書面について</a:t>
            </a:r>
          </a:p>
        </p:txBody>
      </p:sp>
      <p:sp>
        <p:nvSpPr>
          <p:cNvPr id="8" name="正方形/長方形 7"/>
          <p:cNvSpPr/>
          <p:nvPr/>
        </p:nvSpPr>
        <p:spPr>
          <a:xfrm>
            <a:off x="84902" y="1040618"/>
            <a:ext cx="6684685" cy="795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a:srcRect l="2958" t="29329" r="41698" b="22438"/>
          <a:stretch/>
        </p:blipFill>
        <p:spPr>
          <a:xfrm>
            <a:off x="171019" y="5474902"/>
            <a:ext cx="2631365" cy="1289368"/>
          </a:xfrm>
          <a:prstGeom prst="rect">
            <a:avLst/>
          </a:prstGeom>
          <a:ln>
            <a:solidFill>
              <a:schemeClr val="tx1"/>
            </a:solidFill>
          </a:ln>
        </p:spPr>
      </p:pic>
      <p:pic>
        <p:nvPicPr>
          <p:cNvPr id="5" name="図 4"/>
          <p:cNvPicPr>
            <a:picLocks noChangeAspect="1"/>
          </p:cNvPicPr>
          <p:nvPr/>
        </p:nvPicPr>
        <p:blipFill rotWithShape="1">
          <a:blip r:embed="rId3"/>
          <a:srcRect l="4065" t="29329" r="28969" b="28344"/>
          <a:stretch/>
        </p:blipFill>
        <p:spPr>
          <a:xfrm>
            <a:off x="2996952" y="5472662"/>
            <a:ext cx="3024336" cy="1074764"/>
          </a:xfrm>
          <a:prstGeom prst="rect">
            <a:avLst/>
          </a:prstGeom>
          <a:ln>
            <a:solidFill>
              <a:schemeClr val="tx1"/>
            </a:solidFill>
          </a:ln>
        </p:spPr>
      </p:pic>
      <p:pic>
        <p:nvPicPr>
          <p:cNvPr id="6" name="図 5"/>
          <p:cNvPicPr>
            <a:picLocks noChangeAspect="1"/>
          </p:cNvPicPr>
          <p:nvPr/>
        </p:nvPicPr>
        <p:blipFill rotWithShape="1">
          <a:blip r:embed="rId4"/>
          <a:srcRect l="30630" t="28344" r="30630" b="47047"/>
          <a:stretch/>
        </p:blipFill>
        <p:spPr>
          <a:xfrm>
            <a:off x="113638" y="3336266"/>
            <a:ext cx="3281772" cy="1172061"/>
          </a:xfrm>
          <a:prstGeom prst="rect">
            <a:avLst/>
          </a:prstGeom>
          <a:ln>
            <a:solidFill>
              <a:schemeClr val="tx1"/>
            </a:solidFill>
          </a:ln>
        </p:spPr>
      </p:pic>
      <p:pic>
        <p:nvPicPr>
          <p:cNvPr id="9" name="図 8"/>
          <p:cNvPicPr>
            <a:picLocks noChangeAspect="1"/>
          </p:cNvPicPr>
          <p:nvPr/>
        </p:nvPicPr>
        <p:blipFill rotWithShape="1">
          <a:blip r:embed="rId5"/>
          <a:srcRect l="9860" t="34250" r="47161" b="39172"/>
          <a:stretch/>
        </p:blipFill>
        <p:spPr>
          <a:xfrm>
            <a:off x="3576718" y="3331589"/>
            <a:ext cx="3106751" cy="1080120"/>
          </a:xfrm>
          <a:prstGeom prst="rect">
            <a:avLst/>
          </a:prstGeom>
          <a:ln>
            <a:solidFill>
              <a:schemeClr val="tx1"/>
            </a:solidFill>
          </a:ln>
        </p:spPr>
      </p:pic>
      <p:sp>
        <p:nvSpPr>
          <p:cNvPr id="13" name="テキスト ボックス 12"/>
          <p:cNvSpPr txBox="1"/>
          <p:nvPr/>
        </p:nvSpPr>
        <p:spPr>
          <a:xfrm>
            <a:off x="-82771" y="298782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14" name="テキスト ボックス 13"/>
          <p:cNvSpPr txBox="1"/>
          <p:nvPr/>
        </p:nvSpPr>
        <p:spPr>
          <a:xfrm>
            <a:off x="-99392" y="5148064"/>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（書面申請の場合）</a:t>
            </a:r>
          </a:p>
        </p:txBody>
      </p:sp>
      <p:sp>
        <p:nvSpPr>
          <p:cNvPr id="15" name="角丸四角形吹き出し 14"/>
          <p:cNvSpPr/>
          <p:nvPr/>
        </p:nvSpPr>
        <p:spPr>
          <a:xfrm>
            <a:off x="1097310" y="4513926"/>
            <a:ext cx="1728192" cy="466122"/>
          </a:xfrm>
          <a:prstGeom prst="wedgeRoundRectCallout">
            <a:avLst>
              <a:gd name="adj1" fmla="val 43101"/>
              <a:gd name="adj2" fmla="val -117570"/>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p>
        </p:txBody>
      </p:sp>
      <p:sp>
        <p:nvSpPr>
          <p:cNvPr id="16" name="角丸四角形吹き出し 15"/>
          <p:cNvSpPr/>
          <p:nvPr/>
        </p:nvSpPr>
        <p:spPr>
          <a:xfrm>
            <a:off x="4379082" y="4233957"/>
            <a:ext cx="2146261" cy="562402"/>
          </a:xfrm>
          <a:prstGeom prst="wedgeRoundRectCallout">
            <a:avLst>
              <a:gd name="adj1" fmla="val -46677"/>
              <a:gd name="adj2" fmla="val -12094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（業務管理者の配置状況の）ここに入力する人数は一致します</a:t>
            </a:r>
          </a:p>
        </p:txBody>
      </p:sp>
      <p:sp>
        <p:nvSpPr>
          <p:cNvPr id="17" name="角丸四角形吹き出し 16"/>
          <p:cNvSpPr/>
          <p:nvPr/>
        </p:nvSpPr>
        <p:spPr>
          <a:xfrm>
            <a:off x="195427" y="6587639"/>
            <a:ext cx="1728192" cy="466122"/>
          </a:xfrm>
          <a:prstGeom prst="wedgeRoundRectCallout">
            <a:avLst>
              <a:gd name="adj1" fmla="val 35384"/>
              <a:gd name="adj2" fmla="val -9304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p>
        </p:txBody>
      </p:sp>
      <p:sp>
        <p:nvSpPr>
          <p:cNvPr id="18" name="角丸四角形吹き出し 17"/>
          <p:cNvSpPr/>
          <p:nvPr/>
        </p:nvSpPr>
        <p:spPr>
          <a:xfrm>
            <a:off x="3605893" y="6652219"/>
            <a:ext cx="2415395" cy="562402"/>
          </a:xfrm>
          <a:prstGeom prst="wedgeRoundRectCallout">
            <a:avLst>
              <a:gd name="adj1" fmla="val -42416"/>
              <a:gd name="adj2" fmla="val -10965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a:solidFill>
                  <a:schemeClr val="tx1"/>
                </a:solidFill>
                <a:latin typeface="ＭＳ Ｐゴシック" panose="020B0600070205080204" pitchFamily="50" charset="-128"/>
                <a:ea typeface="ＭＳ Ｐゴシック" panose="020B0600070205080204" pitchFamily="50" charset="-128"/>
              </a:rPr>
              <a:t>（業務管理者の配置状況の）ここに記載する人数は一致します</a:t>
            </a:r>
          </a:p>
        </p:txBody>
      </p:sp>
      <p:sp>
        <p:nvSpPr>
          <p:cNvPr id="20" name="楕円 19"/>
          <p:cNvSpPr/>
          <p:nvPr/>
        </p:nvSpPr>
        <p:spPr>
          <a:xfrm>
            <a:off x="2698047" y="3969525"/>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21767" y="6136622"/>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133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61199" y="892094"/>
            <a:ext cx="6512450"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システムの都合上、電子申請時の「業務管理者の配置状況」の項目において、「免許証ファイル」及び「講習修了証ファイル」には同じもの（賃貸不動産経営管理士証又は認定証書）を添付してください。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en-US" altLang="ja-JP" sz="1200" dirty="0">
                <a:solidFill>
                  <a:srgbClr val="FF0000"/>
                </a:solidFill>
                <a:latin typeface="メイリオ" panose="020B0604030504040204" pitchFamily="50" charset="-128"/>
                <a:ea typeface="メイリオ" panose="020B0604030504040204" pitchFamily="50" charset="-128"/>
              </a:rPr>
              <a:t>※</a:t>
            </a:r>
            <a:r>
              <a:rPr kumimoji="1" lang="ja-JP" altLang="en-US" sz="1200" dirty="0">
                <a:solidFill>
                  <a:srgbClr val="FF0000"/>
                </a:solidFill>
                <a:latin typeface="メイリオ" panose="020B0604030504040204" pitchFamily="50" charset="-128"/>
                <a:ea typeface="メイリオ" panose="020B0604030504040204" pitchFamily="50" charset="-128"/>
              </a:rPr>
              <a:t>令和２年度以前賃貸不動産経営管理士試験合格・登録者及び宅建士の場合は、受講した講習の修了証を「講習修了証ファイル」に添付してください。</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0305" y="2094113"/>
            <a:ext cx="6691888" cy="523220"/>
          </a:xfrm>
          <a:prstGeom prst="rect">
            <a:avLst/>
          </a:prstGeom>
          <a:solidFill>
            <a:srgbClr val="FFFF99"/>
          </a:solid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よくある間違い</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・「合格証書」や「運転免許証」など、必要書類と異なる書類が添付されている</a:t>
            </a:r>
            <a:endParaRPr kumimoji="1"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646331"/>
          </a:xfrm>
          <a:prstGeom prst="rect">
            <a:avLst/>
          </a:prstGeom>
          <a:solidFill>
            <a:schemeClr val="accent5"/>
          </a:solidFill>
        </p:spPr>
        <p:txBody>
          <a:bodyPr wrap="square" rtlCol="0">
            <a:spAutoFit/>
          </a:bodyPr>
          <a:lstStyle/>
          <a:p>
            <a:r>
              <a:rPr kumimoji="1" lang="ja-JP" altLang="en-US" dirty="0">
                <a:solidFill>
                  <a:schemeClr val="bg1"/>
                </a:solidFill>
                <a:latin typeface="メイリオ" panose="020B0604030504040204" pitchFamily="50" charset="-128"/>
                <a:ea typeface="メイリオ" panose="020B0604030504040204" pitchFamily="50" charset="-128"/>
              </a:rPr>
              <a:t>⑧</a:t>
            </a:r>
            <a:r>
              <a:rPr kumimoji="1" lang="ja-JP" altLang="en-US" u="sng" dirty="0">
                <a:solidFill>
                  <a:schemeClr val="bg1"/>
                </a:solidFill>
                <a:latin typeface="メイリオ" panose="020B0604030504040204" pitchFamily="50" charset="-128"/>
                <a:ea typeface="メイリオ" panose="020B0604030504040204" pitchFamily="50" charset="-128"/>
              </a:rPr>
              <a:t>Ｒ３年度以降</a:t>
            </a:r>
            <a:r>
              <a:rPr kumimoji="1" lang="ja-JP" altLang="en-US" dirty="0">
                <a:solidFill>
                  <a:schemeClr val="bg1"/>
                </a:solidFill>
                <a:latin typeface="メイリオ" panose="020B0604030504040204" pitchFamily="50" charset="-128"/>
                <a:ea typeface="メイリオ" panose="020B0604030504040204" pitchFamily="50" charset="-128"/>
              </a:rPr>
              <a:t>賃貸不動産経営管理士試験合格者が、業務管理者となる場合の、</a:t>
            </a:r>
            <a:r>
              <a:rPr kumimoji="1" lang="ja-JP" altLang="en-US" u="sng" dirty="0">
                <a:solidFill>
                  <a:schemeClr val="bg1"/>
                </a:solidFill>
                <a:latin typeface="メイリオ" panose="020B0604030504040204" pitchFamily="50" charset="-128"/>
                <a:ea typeface="メイリオ" panose="020B0604030504040204" pitchFamily="50" charset="-128"/>
              </a:rPr>
              <a:t>電子申請時における</a:t>
            </a:r>
            <a:r>
              <a:rPr kumimoji="1" lang="ja-JP" altLang="en-US" dirty="0">
                <a:solidFill>
                  <a:schemeClr val="bg1"/>
                </a:solidFill>
                <a:latin typeface="メイリオ" panose="020B0604030504040204" pitchFamily="50" charset="-128"/>
                <a:ea typeface="メイリオ" panose="020B0604030504040204" pitchFamily="50" charset="-128"/>
              </a:rPr>
              <a:t>添付書類について</a:t>
            </a:r>
          </a:p>
        </p:txBody>
      </p:sp>
      <p:sp>
        <p:nvSpPr>
          <p:cNvPr id="8" name="正方形/長方形 7"/>
          <p:cNvSpPr/>
          <p:nvPr/>
        </p:nvSpPr>
        <p:spPr>
          <a:xfrm>
            <a:off x="84901" y="834303"/>
            <a:ext cx="6684685" cy="115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4183" y="3718909"/>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（電子申請の場合）</a:t>
            </a:r>
          </a:p>
        </p:txBody>
      </p:sp>
      <p:sp>
        <p:nvSpPr>
          <p:cNvPr id="20" name="楕円 19"/>
          <p:cNvSpPr/>
          <p:nvPr/>
        </p:nvSpPr>
        <p:spPr>
          <a:xfrm>
            <a:off x="2698047" y="4739268"/>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6435" y="2681208"/>
            <a:ext cx="6663151" cy="738664"/>
          </a:xfrm>
          <a:prstGeom prst="rect">
            <a:avLst/>
          </a:prstGeom>
        </p:spPr>
        <p:txBody>
          <a:bodyPr wrap="square">
            <a:spAutoFit/>
          </a:bodyPr>
          <a:lstStyle/>
          <a:p>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本来、令和３年度以降の賃貸不動産経営管理士試験合格者は「講習修了証」は不要ですが、システムの都合上、添付ファイルがないとエラーが返るため、システム上、添付をお願いするものです。</a:t>
            </a:r>
            <a:endParaRPr lang="en-US" altLang="ja-JP" sz="1400" dirty="0">
              <a:solidFill>
                <a:srgbClr val="FF0000"/>
              </a:solidFill>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620688" y="4087543"/>
            <a:ext cx="4872664" cy="2111229"/>
            <a:chOff x="0" y="0"/>
            <a:chExt cx="4115534" cy="1674964"/>
          </a:xfrm>
        </p:grpSpPr>
        <p:pic>
          <p:nvPicPr>
            <p:cNvPr id="22" name="図 21"/>
            <p:cNvPicPr>
              <a:picLocks noChangeAspect="1"/>
            </p:cNvPicPr>
            <p:nvPr/>
          </p:nvPicPr>
          <p:blipFill rotWithShape="1">
            <a:blip r:embed="rId2"/>
            <a:srcRect l="2124" t="21157" r="3135" b="7406"/>
            <a:stretch/>
          </p:blipFill>
          <p:spPr>
            <a:xfrm>
              <a:off x="0" y="0"/>
              <a:ext cx="4115534" cy="1674964"/>
            </a:xfrm>
            <a:prstGeom prst="rect">
              <a:avLst/>
            </a:prstGeom>
          </p:spPr>
        </p:pic>
        <p:sp>
          <p:nvSpPr>
            <p:cNvPr id="24" name="角丸四角形 23"/>
            <p:cNvSpPr/>
            <p:nvPr/>
          </p:nvSpPr>
          <p:spPr>
            <a:xfrm>
              <a:off x="2847976" y="542923"/>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テキスト ボックス 15"/>
            <p:cNvSpPr txBox="1"/>
            <p:nvPr/>
          </p:nvSpPr>
          <p:spPr>
            <a:xfrm>
              <a:off x="2943226" y="872636"/>
              <a:ext cx="974113" cy="242374"/>
            </a:xfrm>
            <a:prstGeom prst="rect">
              <a:avLst/>
            </a:prstGeom>
            <a:noFill/>
            <a:ln w="12700">
              <a:no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a:solidFill>
                    <a:srgbClr val="FF0000"/>
                  </a:solidFill>
                  <a:latin typeface="BIZ UDPゴシック" panose="020B0400000000000000" pitchFamily="50" charset="-128"/>
                  <a:ea typeface="BIZ UDPゴシック" panose="020B0400000000000000" pitchFamily="50" charset="-128"/>
                </a:rPr>
                <a:t>同じものを添付</a:t>
              </a:r>
              <a:endParaRPr kumimoji="1" lang="en-US" altLang="ja-JP" sz="900">
                <a:solidFill>
                  <a:srgbClr val="FF0000"/>
                </a:solidFill>
                <a:latin typeface="BIZ UDPゴシック" panose="020B0400000000000000" pitchFamily="50" charset="-128"/>
                <a:ea typeface="BIZ UDPゴシック" panose="020B0400000000000000" pitchFamily="50" charset="-128"/>
              </a:endParaRPr>
            </a:p>
          </p:txBody>
        </p:sp>
        <p:cxnSp>
          <p:nvCxnSpPr>
            <p:cNvPr id="26" name="直線矢印コネクタ 25"/>
            <p:cNvCxnSpPr/>
            <p:nvPr/>
          </p:nvCxnSpPr>
          <p:spPr>
            <a:xfrm flipH="1" flipV="1">
              <a:off x="2994515" y="762730"/>
              <a:ext cx="139211" cy="131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580669" y="777384"/>
              <a:ext cx="190500" cy="109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3631957" y="550250"/>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1" name="テキスト ボックス 19"/>
          <p:cNvSpPr txBox="1"/>
          <p:nvPr/>
        </p:nvSpPr>
        <p:spPr>
          <a:xfrm>
            <a:off x="3749207" y="5515362"/>
            <a:ext cx="3020379" cy="784830"/>
          </a:xfrm>
          <a:prstGeom prst="rect">
            <a:avLst/>
          </a:prstGeom>
          <a:solidFill>
            <a:srgbClr val="FFFF66"/>
          </a:solidFill>
          <a:ln w="12700">
            <a:solidFill>
              <a:schemeClr val="tx1"/>
            </a:solid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a:solidFill>
                  <a:srgbClr val="FF0000"/>
                </a:solidFill>
                <a:latin typeface="BIZ UDPゴシック" panose="020B0400000000000000" pitchFamily="50" charset="-128"/>
                <a:ea typeface="BIZ UDPゴシック" panose="020B0400000000000000" pitchFamily="50" charset="-128"/>
              </a:rPr>
              <a:t>Ｒ３年度以降新試験合格・登録者の場合、</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「業務管理者の配置状況」の入力の際は</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「免許証ファイル」に添付したものと</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同じものを「講習修了証ファイル」にも添付してください。</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なんらかのファイルの添付がないとエラーとなります</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80140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3147</TotalTime>
  <Words>1626</Words>
  <Application>Microsoft Office PowerPoint</Application>
  <PresentationFormat>画面に合わせる (4:3)</PresentationFormat>
  <Paragraphs>114</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BIZ UDPゴシック</vt:lpstr>
      <vt:lpstr>ＭＳ Ｐゴシック</vt:lpstr>
      <vt:lpstr>メイリオ</vt:lpstr>
      <vt:lpstr>游ゴシック</vt:lpstr>
      <vt:lpstr>游ゴシック Light</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近畿地方整備局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西谷 俊輔</cp:lastModifiedBy>
  <cp:revision>71</cp:revision>
  <cp:lastPrinted>2021-10-20T05:55:06Z</cp:lastPrinted>
  <dcterms:created xsi:type="dcterms:W3CDTF">2021-07-05T02:16:34Z</dcterms:created>
  <dcterms:modified xsi:type="dcterms:W3CDTF">2026-03-27T05:25:54Z</dcterms:modified>
</cp:coreProperties>
</file>